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0" r:id="rId2"/>
    <p:sldId id="305" r:id="rId3"/>
    <p:sldId id="306" r:id="rId4"/>
    <p:sldId id="307" r:id="rId5"/>
    <p:sldId id="308" r:id="rId6"/>
    <p:sldId id="311" r:id="rId7"/>
    <p:sldId id="309" r:id="rId8"/>
    <p:sldId id="320" r:id="rId9"/>
    <p:sldId id="316" r:id="rId10"/>
    <p:sldId id="319" r:id="rId11"/>
    <p:sldId id="317" r:id="rId12"/>
    <p:sldId id="312" r:id="rId13"/>
    <p:sldId id="313" r:id="rId14"/>
  </p:sldIdLst>
  <p:sldSz cx="9144000" cy="5143500" type="screen16x9"/>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sacca, Peggy" initials="BP"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88C9"/>
    <a:srgbClr val="F26524"/>
    <a:srgbClr val="2A2762"/>
    <a:srgbClr val="1D1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8" autoAdjust="0"/>
    <p:restoredTop sz="87106" autoAdjust="0"/>
  </p:normalViewPr>
  <p:slideViewPr>
    <p:cSldViewPr>
      <p:cViewPr varScale="1">
        <p:scale>
          <a:sx n="127" d="100"/>
          <a:sy n="127" d="100"/>
        </p:scale>
        <p:origin x="1026" y="114"/>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9B01937F-4496-44A7-AE72-DAF6AB93439B}" type="datetimeFigureOut">
              <a:rPr lang="en-US" smtClean="0"/>
              <a:t>11/18/2025</a:t>
            </a:fld>
            <a:endParaRPr lang="en-US"/>
          </a:p>
        </p:txBody>
      </p:sp>
      <p:sp>
        <p:nvSpPr>
          <p:cNvPr id="4" name="Slide Image Placeholder 3"/>
          <p:cNvSpPr>
            <a:spLocks noGrp="1" noRot="1" noChangeAspect="1"/>
          </p:cNvSpPr>
          <p:nvPr>
            <p:ph type="sldImg" idx="2"/>
          </p:nvPr>
        </p:nvSpPr>
        <p:spPr>
          <a:xfrm>
            <a:off x="407988" y="698500"/>
            <a:ext cx="6210300"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0A21B16D-7787-4AF2-B507-4E0F573A19CC}" type="slidenum">
              <a:rPr lang="en-US" smtClean="0"/>
              <a:t>‹#›</a:t>
            </a:fld>
            <a:endParaRPr lang="en-US"/>
          </a:p>
        </p:txBody>
      </p:sp>
    </p:spTree>
    <p:extLst>
      <p:ext uri="{BB962C8B-B14F-4D97-AF65-F5344CB8AC3E}">
        <p14:creationId xmlns:p14="http://schemas.microsoft.com/office/powerpoint/2010/main" val="248742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030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21B16D-7787-4AF2-B507-4E0F573A19CC}" type="slidenum">
              <a:rPr lang="en-US" smtClean="0"/>
              <a:t>1</a:t>
            </a:fld>
            <a:endParaRPr lang="en-US"/>
          </a:p>
        </p:txBody>
      </p:sp>
    </p:spTree>
    <p:extLst>
      <p:ext uri="{BB962C8B-B14F-4D97-AF65-F5344CB8AC3E}">
        <p14:creationId xmlns:p14="http://schemas.microsoft.com/office/powerpoint/2010/main" val="31840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0300" cy="3492500"/>
          </a:xfrm>
        </p:spPr>
      </p:sp>
      <p:sp>
        <p:nvSpPr>
          <p:cNvPr id="3" name="Notes Placeholder 2"/>
          <p:cNvSpPr>
            <a:spLocks noGrp="1"/>
          </p:cNvSpPr>
          <p:nvPr>
            <p:ph type="body" idx="1"/>
          </p:nvPr>
        </p:nvSpPr>
        <p:spPr/>
        <p:txBody>
          <a:bodyPr/>
          <a:lstStyle/>
          <a:p>
            <a:pPr defTabSz="933602">
              <a:defRPr/>
            </a:pPr>
            <a:endParaRPr lang="en-US" dirty="0"/>
          </a:p>
        </p:txBody>
      </p:sp>
      <p:sp>
        <p:nvSpPr>
          <p:cNvPr id="4" name="Slide Number Placeholder 3"/>
          <p:cNvSpPr>
            <a:spLocks noGrp="1"/>
          </p:cNvSpPr>
          <p:nvPr>
            <p:ph type="sldNum" sz="quarter" idx="10"/>
          </p:nvPr>
        </p:nvSpPr>
        <p:spPr/>
        <p:txBody>
          <a:bodyPr/>
          <a:lstStyle/>
          <a:p>
            <a:fld id="{0A21B16D-7787-4AF2-B507-4E0F573A19CC}" type="slidenum">
              <a:rPr lang="en-US" smtClean="0"/>
              <a:t>13</a:t>
            </a:fld>
            <a:endParaRPr lang="en-US"/>
          </a:p>
        </p:txBody>
      </p:sp>
    </p:spTree>
    <p:extLst>
      <p:ext uri="{BB962C8B-B14F-4D97-AF65-F5344CB8AC3E}">
        <p14:creationId xmlns:p14="http://schemas.microsoft.com/office/powerpoint/2010/main" val="209457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0300" cy="3492500"/>
          </a:xfrm>
        </p:spPr>
      </p:sp>
      <p:sp>
        <p:nvSpPr>
          <p:cNvPr id="3" name="Notes Placeholder 2"/>
          <p:cNvSpPr>
            <a:spLocks noGrp="1"/>
          </p:cNvSpPr>
          <p:nvPr>
            <p:ph type="body" idx="1"/>
          </p:nvPr>
        </p:nvSpPr>
        <p:spPr/>
        <p:txBody>
          <a:bodyPr/>
          <a:lstStyle/>
          <a:p>
            <a:pPr defTabSz="933602">
              <a:defRPr/>
            </a:pPr>
            <a:endParaRPr lang="en-US" dirty="0"/>
          </a:p>
        </p:txBody>
      </p:sp>
      <p:sp>
        <p:nvSpPr>
          <p:cNvPr id="4" name="Slide Number Placeholder 3"/>
          <p:cNvSpPr>
            <a:spLocks noGrp="1"/>
          </p:cNvSpPr>
          <p:nvPr>
            <p:ph type="sldNum" sz="quarter" idx="10"/>
          </p:nvPr>
        </p:nvSpPr>
        <p:spPr/>
        <p:txBody>
          <a:bodyPr/>
          <a:lstStyle/>
          <a:p>
            <a:fld id="{0A21B16D-7787-4AF2-B507-4E0F573A19CC}" type="slidenum">
              <a:rPr lang="en-US" smtClean="0"/>
              <a:t>2</a:t>
            </a:fld>
            <a:endParaRPr lang="en-US"/>
          </a:p>
        </p:txBody>
      </p:sp>
    </p:spTree>
    <p:extLst>
      <p:ext uri="{BB962C8B-B14F-4D97-AF65-F5344CB8AC3E}">
        <p14:creationId xmlns:p14="http://schemas.microsoft.com/office/powerpoint/2010/main" val="871041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0300" cy="3492500"/>
          </a:xfrm>
        </p:spPr>
      </p:sp>
      <p:sp>
        <p:nvSpPr>
          <p:cNvPr id="3" name="Notes Placeholder 2"/>
          <p:cNvSpPr>
            <a:spLocks noGrp="1"/>
          </p:cNvSpPr>
          <p:nvPr>
            <p:ph type="body" idx="1"/>
          </p:nvPr>
        </p:nvSpPr>
        <p:spPr/>
        <p:txBody>
          <a:bodyPr/>
          <a:lstStyle/>
          <a:p>
            <a:pPr defTabSz="933602">
              <a:defRPr/>
            </a:pPr>
            <a:endParaRPr lang="en-US" dirty="0"/>
          </a:p>
        </p:txBody>
      </p:sp>
      <p:sp>
        <p:nvSpPr>
          <p:cNvPr id="4" name="Slide Number Placeholder 3"/>
          <p:cNvSpPr>
            <a:spLocks noGrp="1"/>
          </p:cNvSpPr>
          <p:nvPr>
            <p:ph type="sldNum" sz="quarter" idx="10"/>
          </p:nvPr>
        </p:nvSpPr>
        <p:spPr/>
        <p:txBody>
          <a:bodyPr/>
          <a:lstStyle/>
          <a:p>
            <a:fld id="{0A21B16D-7787-4AF2-B507-4E0F573A19CC}" type="slidenum">
              <a:rPr lang="en-US" smtClean="0"/>
              <a:t>3</a:t>
            </a:fld>
            <a:endParaRPr lang="en-US"/>
          </a:p>
        </p:txBody>
      </p:sp>
    </p:spTree>
    <p:extLst>
      <p:ext uri="{BB962C8B-B14F-4D97-AF65-F5344CB8AC3E}">
        <p14:creationId xmlns:p14="http://schemas.microsoft.com/office/powerpoint/2010/main" val="1519319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0300" cy="3492500"/>
          </a:xfrm>
        </p:spPr>
      </p:sp>
      <p:sp>
        <p:nvSpPr>
          <p:cNvPr id="3" name="Notes Placeholder 2"/>
          <p:cNvSpPr>
            <a:spLocks noGrp="1"/>
          </p:cNvSpPr>
          <p:nvPr>
            <p:ph type="body" idx="1"/>
          </p:nvPr>
        </p:nvSpPr>
        <p:spPr/>
        <p:txBody>
          <a:bodyPr/>
          <a:lstStyle/>
          <a:p>
            <a:pPr defTabSz="933602">
              <a:defRPr/>
            </a:pPr>
            <a:endParaRPr lang="en-US" dirty="0"/>
          </a:p>
        </p:txBody>
      </p:sp>
      <p:sp>
        <p:nvSpPr>
          <p:cNvPr id="4" name="Slide Number Placeholder 3"/>
          <p:cNvSpPr>
            <a:spLocks noGrp="1"/>
          </p:cNvSpPr>
          <p:nvPr>
            <p:ph type="sldNum" sz="quarter" idx="10"/>
          </p:nvPr>
        </p:nvSpPr>
        <p:spPr/>
        <p:txBody>
          <a:bodyPr/>
          <a:lstStyle/>
          <a:p>
            <a:fld id="{0A21B16D-7787-4AF2-B507-4E0F573A19CC}" type="slidenum">
              <a:rPr lang="en-US" smtClean="0"/>
              <a:t>4</a:t>
            </a:fld>
            <a:endParaRPr lang="en-US"/>
          </a:p>
        </p:txBody>
      </p:sp>
    </p:spTree>
    <p:extLst>
      <p:ext uri="{BB962C8B-B14F-4D97-AF65-F5344CB8AC3E}">
        <p14:creationId xmlns:p14="http://schemas.microsoft.com/office/powerpoint/2010/main" val="3522831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0300" cy="3492500"/>
          </a:xfrm>
        </p:spPr>
      </p:sp>
      <p:sp>
        <p:nvSpPr>
          <p:cNvPr id="3" name="Notes Placeholder 2"/>
          <p:cNvSpPr>
            <a:spLocks noGrp="1"/>
          </p:cNvSpPr>
          <p:nvPr>
            <p:ph type="body" idx="1"/>
          </p:nvPr>
        </p:nvSpPr>
        <p:spPr/>
        <p:txBody>
          <a:bodyPr/>
          <a:lstStyle/>
          <a:p>
            <a:pPr defTabSz="933602">
              <a:defRPr/>
            </a:pPr>
            <a:endParaRPr lang="en-US" dirty="0"/>
          </a:p>
        </p:txBody>
      </p:sp>
      <p:sp>
        <p:nvSpPr>
          <p:cNvPr id="4" name="Slide Number Placeholder 3"/>
          <p:cNvSpPr>
            <a:spLocks noGrp="1"/>
          </p:cNvSpPr>
          <p:nvPr>
            <p:ph type="sldNum" sz="quarter" idx="10"/>
          </p:nvPr>
        </p:nvSpPr>
        <p:spPr/>
        <p:txBody>
          <a:bodyPr/>
          <a:lstStyle/>
          <a:p>
            <a:fld id="{0A21B16D-7787-4AF2-B507-4E0F573A19CC}" type="slidenum">
              <a:rPr lang="en-US" smtClean="0"/>
              <a:t>5</a:t>
            </a:fld>
            <a:endParaRPr lang="en-US"/>
          </a:p>
        </p:txBody>
      </p:sp>
    </p:spTree>
    <p:extLst>
      <p:ext uri="{BB962C8B-B14F-4D97-AF65-F5344CB8AC3E}">
        <p14:creationId xmlns:p14="http://schemas.microsoft.com/office/powerpoint/2010/main" val="578842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0300" cy="3492500"/>
          </a:xfrm>
        </p:spPr>
      </p:sp>
      <p:sp>
        <p:nvSpPr>
          <p:cNvPr id="3" name="Notes Placeholder 2"/>
          <p:cNvSpPr>
            <a:spLocks noGrp="1"/>
          </p:cNvSpPr>
          <p:nvPr>
            <p:ph type="body" idx="1"/>
          </p:nvPr>
        </p:nvSpPr>
        <p:spPr/>
        <p:txBody>
          <a:bodyPr/>
          <a:lstStyle/>
          <a:p>
            <a:pPr defTabSz="933602">
              <a:defRPr/>
            </a:pPr>
            <a:endParaRPr lang="en-US" dirty="0"/>
          </a:p>
        </p:txBody>
      </p:sp>
      <p:sp>
        <p:nvSpPr>
          <p:cNvPr id="4" name="Slide Number Placeholder 3"/>
          <p:cNvSpPr>
            <a:spLocks noGrp="1"/>
          </p:cNvSpPr>
          <p:nvPr>
            <p:ph type="sldNum" sz="quarter" idx="10"/>
          </p:nvPr>
        </p:nvSpPr>
        <p:spPr/>
        <p:txBody>
          <a:bodyPr/>
          <a:lstStyle/>
          <a:p>
            <a:fld id="{0A21B16D-7787-4AF2-B507-4E0F573A19CC}" type="slidenum">
              <a:rPr lang="en-US" smtClean="0"/>
              <a:t>6</a:t>
            </a:fld>
            <a:endParaRPr lang="en-US"/>
          </a:p>
        </p:txBody>
      </p:sp>
    </p:spTree>
    <p:extLst>
      <p:ext uri="{BB962C8B-B14F-4D97-AF65-F5344CB8AC3E}">
        <p14:creationId xmlns:p14="http://schemas.microsoft.com/office/powerpoint/2010/main" val="2775926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0300" cy="3492500"/>
          </a:xfrm>
        </p:spPr>
      </p:sp>
      <p:sp>
        <p:nvSpPr>
          <p:cNvPr id="3" name="Notes Placeholder 2"/>
          <p:cNvSpPr>
            <a:spLocks noGrp="1"/>
          </p:cNvSpPr>
          <p:nvPr>
            <p:ph type="body" idx="1"/>
          </p:nvPr>
        </p:nvSpPr>
        <p:spPr/>
        <p:txBody>
          <a:bodyPr/>
          <a:lstStyle/>
          <a:p>
            <a:pPr defTabSz="933602">
              <a:defRPr/>
            </a:pPr>
            <a:endParaRPr lang="en-US" dirty="0"/>
          </a:p>
        </p:txBody>
      </p:sp>
      <p:sp>
        <p:nvSpPr>
          <p:cNvPr id="4" name="Slide Number Placeholder 3"/>
          <p:cNvSpPr>
            <a:spLocks noGrp="1"/>
          </p:cNvSpPr>
          <p:nvPr>
            <p:ph type="sldNum" sz="quarter" idx="10"/>
          </p:nvPr>
        </p:nvSpPr>
        <p:spPr/>
        <p:txBody>
          <a:bodyPr/>
          <a:lstStyle/>
          <a:p>
            <a:fld id="{0A21B16D-7787-4AF2-B507-4E0F573A19CC}" type="slidenum">
              <a:rPr lang="en-US" smtClean="0"/>
              <a:t>7</a:t>
            </a:fld>
            <a:endParaRPr lang="en-US"/>
          </a:p>
        </p:txBody>
      </p:sp>
    </p:spTree>
    <p:extLst>
      <p:ext uri="{BB962C8B-B14F-4D97-AF65-F5344CB8AC3E}">
        <p14:creationId xmlns:p14="http://schemas.microsoft.com/office/powerpoint/2010/main" val="2362731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856B1-2C3A-0543-CAD4-942BE35BC4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BCF4BC-A2F8-EA28-7F56-F19245612E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73A022-112E-9B84-8B6E-F97EE7DEE8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BA2235-45B8-766F-06D4-DA1F76B251C2}"/>
              </a:ext>
            </a:extLst>
          </p:cNvPr>
          <p:cNvSpPr>
            <a:spLocks noGrp="1"/>
          </p:cNvSpPr>
          <p:nvPr>
            <p:ph type="sldNum" sz="quarter" idx="5"/>
          </p:nvPr>
        </p:nvSpPr>
        <p:spPr/>
        <p:txBody>
          <a:bodyPr/>
          <a:lstStyle/>
          <a:p>
            <a:fld id="{0A21B16D-7787-4AF2-B507-4E0F573A19CC}" type="slidenum">
              <a:rPr lang="en-US" smtClean="0"/>
              <a:t>8</a:t>
            </a:fld>
            <a:endParaRPr lang="en-US"/>
          </a:p>
        </p:txBody>
      </p:sp>
    </p:spTree>
    <p:extLst>
      <p:ext uri="{BB962C8B-B14F-4D97-AF65-F5344CB8AC3E}">
        <p14:creationId xmlns:p14="http://schemas.microsoft.com/office/powerpoint/2010/main" val="2208204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0300" cy="3492500"/>
          </a:xfrm>
        </p:spPr>
      </p:sp>
      <p:sp>
        <p:nvSpPr>
          <p:cNvPr id="3" name="Notes Placeholder 2"/>
          <p:cNvSpPr>
            <a:spLocks noGrp="1"/>
          </p:cNvSpPr>
          <p:nvPr>
            <p:ph type="body" idx="1"/>
          </p:nvPr>
        </p:nvSpPr>
        <p:spPr/>
        <p:txBody>
          <a:bodyPr/>
          <a:lstStyle/>
          <a:p>
            <a:pPr defTabSz="933602">
              <a:defRPr/>
            </a:pPr>
            <a:endParaRPr lang="en-US" dirty="0"/>
          </a:p>
        </p:txBody>
      </p:sp>
      <p:sp>
        <p:nvSpPr>
          <p:cNvPr id="4" name="Slide Number Placeholder 3"/>
          <p:cNvSpPr>
            <a:spLocks noGrp="1"/>
          </p:cNvSpPr>
          <p:nvPr>
            <p:ph type="sldNum" sz="quarter" idx="10"/>
          </p:nvPr>
        </p:nvSpPr>
        <p:spPr/>
        <p:txBody>
          <a:bodyPr/>
          <a:lstStyle/>
          <a:p>
            <a:fld id="{0A21B16D-7787-4AF2-B507-4E0F573A19CC}" type="slidenum">
              <a:rPr lang="en-US" smtClean="0"/>
              <a:t>12</a:t>
            </a:fld>
            <a:endParaRPr lang="en-US"/>
          </a:p>
        </p:txBody>
      </p:sp>
    </p:spTree>
    <p:extLst>
      <p:ext uri="{BB962C8B-B14F-4D97-AF65-F5344CB8AC3E}">
        <p14:creationId xmlns:p14="http://schemas.microsoft.com/office/powerpoint/2010/main" val="3300128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F27E16-46E8-4A9B-9F2C-C8B9113D6A04}" type="datetimeFigureOut">
              <a:rPr lang="en-US" smtClean="0"/>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A374D3-7B06-4A76-BB65-43A0119C686D}" type="slidenum">
              <a:rPr lang="en-US" smtClean="0"/>
              <a:t>‹#›</a:t>
            </a:fld>
            <a:endParaRPr lang="en-US" dirty="0"/>
          </a:p>
        </p:txBody>
      </p:sp>
    </p:spTree>
    <p:extLst>
      <p:ext uri="{BB962C8B-B14F-4D97-AF65-F5344CB8AC3E}">
        <p14:creationId xmlns:p14="http://schemas.microsoft.com/office/powerpoint/2010/main" val="75901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27E16-46E8-4A9B-9F2C-C8B9113D6A04}" type="datetimeFigureOut">
              <a:rPr lang="en-US" smtClean="0"/>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A374D3-7B06-4A76-BB65-43A0119C686D}" type="slidenum">
              <a:rPr lang="en-US" smtClean="0"/>
              <a:t>‹#›</a:t>
            </a:fld>
            <a:endParaRPr lang="en-US" dirty="0"/>
          </a:p>
        </p:txBody>
      </p:sp>
    </p:spTree>
    <p:extLst>
      <p:ext uri="{BB962C8B-B14F-4D97-AF65-F5344CB8AC3E}">
        <p14:creationId xmlns:p14="http://schemas.microsoft.com/office/powerpoint/2010/main" val="3899105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27E16-46E8-4A9B-9F2C-C8B9113D6A04}" type="datetimeFigureOut">
              <a:rPr lang="en-US" smtClean="0"/>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A374D3-7B06-4A76-BB65-43A0119C686D}" type="slidenum">
              <a:rPr lang="en-US" smtClean="0"/>
              <a:t>‹#›</a:t>
            </a:fld>
            <a:endParaRPr lang="en-US" dirty="0"/>
          </a:p>
        </p:txBody>
      </p:sp>
    </p:spTree>
    <p:extLst>
      <p:ext uri="{BB962C8B-B14F-4D97-AF65-F5344CB8AC3E}">
        <p14:creationId xmlns:p14="http://schemas.microsoft.com/office/powerpoint/2010/main" val="324100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27E16-46E8-4A9B-9F2C-C8B9113D6A04}" type="datetimeFigureOut">
              <a:rPr lang="en-US" smtClean="0"/>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A374D3-7B06-4A76-BB65-43A0119C686D}" type="slidenum">
              <a:rPr lang="en-US" smtClean="0"/>
              <a:t>‹#›</a:t>
            </a:fld>
            <a:endParaRPr lang="en-US" dirty="0"/>
          </a:p>
        </p:txBody>
      </p:sp>
    </p:spTree>
    <p:extLst>
      <p:ext uri="{BB962C8B-B14F-4D97-AF65-F5344CB8AC3E}">
        <p14:creationId xmlns:p14="http://schemas.microsoft.com/office/powerpoint/2010/main" val="81173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F27E16-46E8-4A9B-9F2C-C8B9113D6A04}" type="datetimeFigureOut">
              <a:rPr lang="en-US" smtClean="0"/>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A374D3-7B06-4A76-BB65-43A0119C686D}" type="slidenum">
              <a:rPr lang="en-US" smtClean="0"/>
              <a:t>‹#›</a:t>
            </a:fld>
            <a:endParaRPr lang="en-US" dirty="0"/>
          </a:p>
        </p:txBody>
      </p:sp>
    </p:spTree>
    <p:extLst>
      <p:ext uri="{BB962C8B-B14F-4D97-AF65-F5344CB8AC3E}">
        <p14:creationId xmlns:p14="http://schemas.microsoft.com/office/powerpoint/2010/main" val="131329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F27E16-46E8-4A9B-9F2C-C8B9113D6A04}" type="datetimeFigureOut">
              <a:rPr lang="en-US" smtClean="0"/>
              <a:t>11/18/2025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A374D3-7B06-4A76-BB65-43A0119C686D}" type="slidenum">
              <a:rPr lang="en-US" smtClean="0"/>
              <a:t>‹#›</a:t>
            </a:fld>
            <a:endParaRPr lang="en-US" dirty="0"/>
          </a:p>
        </p:txBody>
      </p:sp>
    </p:spTree>
    <p:extLst>
      <p:ext uri="{BB962C8B-B14F-4D97-AF65-F5344CB8AC3E}">
        <p14:creationId xmlns:p14="http://schemas.microsoft.com/office/powerpoint/2010/main" val="234653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F27E16-46E8-4A9B-9F2C-C8B9113D6A04}" type="datetimeFigureOut">
              <a:rPr lang="en-US" smtClean="0"/>
              <a:t>11/18/2025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A374D3-7B06-4A76-BB65-43A0119C686D}" type="slidenum">
              <a:rPr lang="en-US" smtClean="0"/>
              <a:t>‹#›</a:t>
            </a:fld>
            <a:endParaRPr lang="en-US" dirty="0"/>
          </a:p>
        </p:txBody>
      </p:sp>
    </p:spTree>
    <p:extLst>
      <p:ext uri="{BB962C8B-B14F-4D97-AF65-F5344CB8AC3E}">
        <p14:creationId xmlns:p14="http://schemas.microsoft.com/office/powerpoint/2010/main" val="228433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F27E16-46E8-4A9B-9F2C-C8B9113D6A04}" type="datetimeFigureOut">
              <a:rPr lang="en-US" smtClean="0"/>
              <a:t>11/18/2025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A374D3-7B06-4A76-BB65-43A0119C686D}" type="slidenum">
              <a:rPr lang="en-US" smtClean="0"/>
              <a:t>‹#›</a:t>
            </a:fld>
            <a:endParaRPr lang="en-US" dirty="0"/>
          </a:p>
        </p:txBody>
      </p:sp>
    </p:spTree>
    <p:extLst>
      <p:ext uri="{BB962C8B-B14F-4D97-AF65-F5344CB8AC3E}">
        <p14:creationId xmlns:p14="http://schemas.microsoft.com/office/powerpoint/2010/main" val="106724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27E16-46E8-4A9B-9F2C-C8B9113D6A04}" type="datetimeFigureOut">
              <a:rPr lang="en-US" smtClean="0"/>
              <a:t>11/18/2025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A374D3-7B06-4A76-BB65-43A0119C686D}" type="slidenum">
              <a:rPr lang="en-US" smtClean="0"/>
              <a:t>‹#›</a:t>
            </a:fld>
            <a:endParaRPr lang="en-US" dirty="0"/>
          </a:p>
        </p:txBody>
      </p:sp>
    </p:spTree>
    <p:extLst>
      <p:ext uri="{BB962C8B-B14F-4D97-AF65-F5344CB8AC3E}">
        <p14:creationId xmlns:p14="http://schemas.microsoft.com/office/powerpoint/2010/main" val="75068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27E16-46E8-4A9B-9F2C-C8B9113D6A04}" type="datetimeFigureOut">
              <a:rPr lang="en-US" smtClean="0"/>
              <a:t>11/18/2025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A374D3-7B06-4A76-BB65-43A0119C686D}" type="slidenum">
              <a:rPr lang="en-US" smtClean="0"/>
              <a:t>‹#›</a:t>
            </a:fld>
            <a:endParaRPr lang="en-US" dirty="0"/>
          </a:p>
        </p:txBody>
      </p:sp>
    </p:spTree>
    <p:extLst>
      <p:ext uri="{BB962C8B-B14F-4D97-AF65-F5344CB8AC3E}">
        <p14:creationId xmlns:p14="http://schemas.microsoft.com/office/powerpoint/2010/main" val="1864133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27E16-46E8-4A9B-9F2C-C8B9113D6A04}" type="datetimeFigureOut">
              <a:rPr lang="en-US" smtClean="0"/>
              <a:t>11/18/2025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A374D3-7B06-4A76-BB65-43A0119C686D}" type="slidenum">
              <a:rPr lang="en-US" smtClean="0"/>
              <a:t>‹#›</a:t>
            </a:fld>
            <a:endParaRPr lang="en-US" dirty="0"/>
          </a:p>
        </p:txBody>
      </p:sp>
    </p:spTree>
    <p:extLst>
      <p:ext uri="{BB962C8B-B14F-4D97-AF65-F5344CB8AC3E}">
        <p14:creationId xmlns:p14="http://schemas.microsoft.com/office/powerpoint/2010/main" val="268984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F27E16-46E8-4A9B-9F2C-C8B9113D6A04}" type="datetimeFigureOut">
              <a:rPr lang="en-US" smtClean="0"/>
              <a:t>11/18/2025</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7A374D3-7B06-4A76-BB65-43A0119C686D}" type="slidenum">
              <a:rPr lang="en-US" smtClean="0"/>
              <a:t>‹#›</a:t>
            </a:fld>
            <a:endParaRPr lang="en-US" dirty="0"/>
          </a:p>
        </p:txBody>
      </p:sp>
    </p:spTree>
    <p:extLst>
      <p:ext uri="{BB962C8B-B14F-4D97-AF65-F5344CB8AC3E}">
        <p14:creationId xmlns:p14="http://schemas.microsoft.com/office/powerpoint/2010/main" val="3391456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mailto:sue.williams@titusville.com" TargetMode="External"/><Relationship Id="rId5" Type="http://schemas.openxmlformats.org/officeDocument/2006/relationships/hyperlink" Target="https://titusville.com/228/Community-Redevelopment-Agency"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titusville.com/"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42949"/>
            <a:ext cx="9144000" cy="2667001"/>
          </a:xfrm>
          <a:prstGeom prst="rect">
            <a:avLst/>
          </a:prstGeom>
          <a:solidFill>
            <a:srgbClr val="2A2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1470" y="57150"/>
            <a:ext cx="961060" cy="95945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8243" y="1114819"/>
            <a:ext cx="2747514" cy="1923260"/>
          </a:xfrm>
          <a:prstGeom prst="rect">
            <a:avLst/>
          </a:prstGeom>
        </p:spPr>
      </p:pic>
      <p:sp>
        <p:nvSpPr>
          <p:cNvPr id="13" name="Rectangle 12"/>
          <p:cNvSpPr/>
          <p:nvPr/>
        </p:nvSpPr>
        <p:spPr>
          <a:xfrm>
            <a:off x="990600" y="3638550"/>
            <a:ext cx="7391400" cy="1200329"/>
          </a:xfrm>
          <a:prstGeom prst="rect">
            <a:avLst/>
          </a:prstGeom>
        </p:spPr>
        <p:txBody>
          <a:bodyPr wrap="square">
            <a:spAutoFit/>
          </a:bodyPr>
          <a:lstStyle/>
          <a:p>
            <a:pPr algn="ctr"/>
            <a:r>
              <a:rPr lang="en-US" sz="3600" dirty="0">
                <a:solidFill>
                  <a:schemeClr val="tx2"/>
                </a:solidFill>
              </a:rPr>
              <a:t>Community Redevelopment Agency 2026 Performance Measures</a:t>
            </a:r>
            <a:endParaRPr lang="en-US" sz="32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2607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46331-95D8-9A85-2C68-8087E5DFF47F}"/>
              </a:ext>
            </a:extLst>
          </p:cNvPr>
          <p:cNvSpPr>
            <a:spLocks noGrp="1"/>
          </p:cNvSpPr>
          <p:nvPr>
            <p:ph type="title"/>
          </p:nvPr>
        </p:nvSpPr>
        <p:spPr/>
        <p:txBody>
          <a:bodyPr>
            <a:normAutofit/>
          </a:bodyPr>
          <a:lstStyle/>
          <a:p>
            <a:r>
              <a:rPr lang="en-US" sz="3600" b="1" dirty="0"/>
              <a:t>CRA Projects FY26 Budget</a:t>
            </a:r>
          </a:p>
        </p:txBody>
      </p:sp>
      <p:graphicFrame>
        <p:nvGraphicFramePr>
          <p:cNvPr id="10" name="Table 9">
            <a:extLst>
              <a:ext uri="{FF2B5EF4-FFF2-40B4-BE49-F238E27FC236}">
                <a16:creationId xmlns:a16="http://schemas.microsoft.com/office/drawing/2014/main" id="{A575FEF9-9CF8-58AA-6531-64F2EEEBE7CA}"/>
              </a:ext>
            </a:extLst>
          </p:cNvPr>
          <p:cNvGraphicFramePr>
            <a:graphicFrameLocks noGrp="1"/>
          </p:cNvGraphicFramePr>
          <p:nvPr>
            <p:extLst>
              <p:ext uri="{D42A27DB-BD31-4B8C-83A1-F6EECF244321}">
                <p14:modId xmlns:p14="http://schemas.microsoft.com/office/powerpoint/2010/main" val="4237705925"/>
              </p:ext>
            </p:extLst>
          </p:nvPr>
        </p:nvGraphicFramePr>
        <p:xfrm>
          <a:off x="381000" y="971550"/>
          <a:ext cx="8534400" cy="3563513"/>
        </p:xfrm>
        <a:graphic>
          <a:graphicData uri="http://schemas.openxmlformats.org/drawingml/2006/table">
            <a:tbl>
              <a:tblPr firstRow="1" bandRow="1">
                <a:tableStyleId>{5C22544A-7EE6-4342-B048-85BDC9FD1C3A}</a:tableStyleId>
              </a:tblPr>
              <a:tblGrid>
                <a:gridCol w="2397302">
                  <a:extLst>
                    <a:ext uri="{9D8B030D-6E8A-4147-A177-3AD203B41FA5}">
                      <a16:colId xmlns:a16="http://schemas.microsoft.com/office/drawing/2014/main" val="4244872621"/>
                    </a:ext>
                  </a:extLst>
                </a:gridCol>
                <a:gridCol w="675082">
                  <a:extLst>
                    <a:ext uri="{9D8B030D-6E8A-4147-A177-3AD203B41FA5}">
                      <a16:colId xmlns:a16="http://schemas.microsoft.com/office/drawing/2014/main" val="1882035066"/>
                    </a:ext>
                  </a:extLst>
                </a:gridCol>
                <a:gridCol w="1818111">
                  <a:extLst>
                    <a:ext uri="{9D8B030D-6E8A-4147-A177-3AD203B41FA5}">
                      <a16:colId xmlns:a16="http://schemas.microsoft.com/office/drawing/2014/main" val="137880237"/>
                    </a:ext>
                  </a:extLst>
                </a:gridCol>
                <a:gridCol w="912897">
                  <a:extLst>
                    <a:ext uri="{9D8B030D-6E8A-4147-A177-3AD203B41FA5}">
                      <a16:colId xmlns:a16="http://schemas.microsoft.com/office/drawing/2014/main" val="978719111"/>
                    </a:ext>
                  </a:extLst>
                </a:gridCol>
                <a:gridCol w="1676193">
                  <a:extLst>
                    <a:ext uri="{9D8B030D-6E8A-4147-A177-3AD203B41FA5}">
                      <a16:colId xmlns:a16="http://schemas.microsoft.com/office/drawing/2014/main" val="3768008167"/>
                    </a:ext>
                  </a:extLst>
                </a:gridCol>
                <a:gridCol w="1054815">
                  <a:extLst>
                    <a:ext uri="{9D8B030D-6E8A-4147-A177-3AD203B41FA5}">
                      <a16:colId xmlns:a16="http://schemas.microsoft.com/office/drawing/2014/main" val="3084726003"/>
                    </a:ext>
                  </a:extLst>
                </a:gridCol>
              </a:tblGrid>
              <a:tr h="937756">
                <a:tc>
                  <a:txBody>
                    <a:bodyPr/>
                    <a:lstStyle/>
                    <a:p>
                      <a:r>
                        <a:rPr lang="en-US" sz="1400" dirty="0"/>
                        <a:t>USES – GOALS</a:t>
                      </a:r>
                    </a:p>
                  </a:txBody>
                  <a:tcPr/>
                </a:tc>
                <a:tc>
                  <a:txBody>
                    <a:bodyPr/>
                    <a:lstStyle/>
                    <a:p>
                      <a:r>
                        <a:rPr lang="en-US" sz="1200" dirty="0"/>
                        <a:t>CRA</a:t>
                      </a:r>
                    </a:p>
                    <a:p>
                      <a:r>
                        <a:rPr lang="en-US" sz="1200" dirty="0"/>
                        <a:t>Page</a:t>
                      </a:r>
                    </a:p>
                  </a:txBody>
                  <a:tcPr/>
                </a:tc>
                <a:tc>
                  <a:txBody>
                    <a:bodyPr/>
                    <a:lstStyle/>
                    <a:p>
                      <a:r>
                        <a:rPr lang="en-US" sz="1400" dirty="0"/>
                        <a:t>Accounting String</a:t>
                      </a:r>
                    </a:p>
                  </a:txBody>
                  <a:tcPr/>
                </a:tc>
                <a:tc>
                  <a:txBody>
                    <a:bodyPr/>
                    <a:lstStyle/>
                    <a:p>
                      <a:r>
                        <a:rPr lang="en-US" sz="1400" dirty="0"/>
                        <a:t>Project Number </a:t>
                      </a:r>
                    </a:p>
                  </a:txBody>
                  <a:tcPr/>
                </a:tc>
                <a:tc>
                  <a:txBody>
                    <a:bodyPr/>
                    <a:lstStyle/>
                    <a:p>
                      <a:r>
                        <a:rPr lang="en-US" sz="1400" dirty="0"/>
                        <a:t>Project Name</a:t>
                      </a:r>
                    </a:p>
                  </a:txBody>
                  <a:tcPr/>
                </a:tc>
                <a:tc>
                  <a:txBody>
                    <a:bodyPr/>
                    <a:lstStyle/>
                    <a:p>
                      <a:r>
                        <a:rPr lang="en-US" sz="1400" dirty="0"/>
                        <a:t>New Project Allocations FY26</a:t>
                      </a:r>
                    </a:p>
                  </a:txBody>
                  <a:tcPr/>
                </a:tc>
                <a:extLst>
                  <a:ext uri="{0D108BD9-81ED-4DB2-BD59-A6C34878D82A}">
                    <a16:rowId xmlns:a16="http://schemas.microsoft.com/office/drawing/2014/main" val="4259269460"/>
                  </a:ext>
                </a:extLst>
              </a:tr>
              <a:tr h="564721">
                <a:tc>
                  <a:txBody>
                    <a:bodyPr/>
                    <a:lstStyle/>
                    <a:p>
                      <a:r>
                        <a:rPr lang="en-US" sz="1400" dirty="0"/>
                        <a:t>Public Spaces</a:t>
                      </a:r>
                    </a:p>
                    <a:p>
                      <a:r>
                        <a:rPr lang="en-US" sz="1400" dirty="0"/>
                        <a:t>Infrastructure</a:t>
                      </a:r>
                    </a:p>
                  </a:txBody>
                  <a:tcPr/>
                </a:tc>
                <a:tc>
                  <a:txBody>
                    <a:bodyPr/>
                    <a:lstStyle/>
                    <a:p>
                      <a:r>
                        <a:rPr lang="en-US" sz="1400" dirty="0"/>
                        <a:t>48,49,45</a:t>
                      </a:r>
                    </a:p>
                  </a:txBody>
                  <a:tcPr/>
                </a:tc>
                <a:tc>
                  <a:txBody>
                    <a:bodyPr/>
                    <a:lstStyle/>
                    <a:p>
                      <a:r>
                        <a:rPr lang="en-US" sz="1400" dirty="0"/>
                        <a:t>104-5555-515.65-00</a:t>
                      </a:r>
                    </a:p>
                  </a:txBody>
                  <a:tcPr/>
                </a:tc>
                <a:tc>
                  <a:txBody>
                    <a:bodyPr/>
                    <a:lstStyle/>
                    <a:p>
                      <a:r>
                        <a:rPr lang="en-US" sz="1400" dirty="0"/>
                        <a:t>CR1604</a:t>
                      </a:r>
                    </a:p>
                  </a:txBody>
                  <a:tcPr/>
                </a:tc>
                <a:tc>
                  <a:txBody>
                    <a:bodyPr/>
                    <a:lstStyle/>
                    <a:p>
                      <a:r>
                        <a:rPr lang="en-US" sz="1400" dirty="0"/>
                        <a:t>Trail Town Amenities </a:t>
                      </a:r>
                    </a:p>
                  </a:txBody>
                  <a:tcPr/>
                </a:tc>
                <a:tc>
                  <a:txBody>
                    <a:bodyPr/>
                    <a:lstStyle/>
                    <a:p>
                      <a:r>
                        <a:rPr lang="en-US" sz="1400" dirty="0"/>
                        <a:t>$30,000</a:t>
                      </a:r>
                    </a:p>
                  </a:txBody>
                  <a:tcPr/>
                </a:tc>
                <a:extLst>
                  <a:ext uri="{0D108BD9-81ED-4DB2-BD59-A6C34878D82A}">
                    <a16:rowId xmlns:a16="http://schemas.microsoft.com/office/drawing/2014/main" val="1632634930"/>
                  </a:ext>
                </a:extLst>
              </a:tr>
              <a:tr h="590872">
                <a:tc>
                  <a:txBody>
                    <a:bodyPr/>
                    <a:lstStyle/>
                    <a:p>
                      <a:r>
                        <a:rPr lang="en-US" sz="1400" dirty="0"/>
                        <a:t>Economic Development</a:t>
                      </a:r>
                    </a:p>
                    <a:p>
                      <a:r>
                        <a:rPr lang="en-US" sz="1400" dirty="0"/>
                        <a:t>CRA Administration</a:t>
                      </a:r>
                    </a:p>
                  </a:txBody>
                  <a:tcPr/>
                </a:tc>
                <a:tc>
                  <a:txBody>
                    <a:bodyPr/>
                    <a:lstStyle/>
                    <a:p>
                      <a:r>
                        <a:rPr lang="en-US" sz="1400" dirty="0"/>
                        <a:t>45,37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104-5555-515.65-00</a:t>
                      </a:r>
                    </a:p>
                    <a:p>
                      <a:endParaRPr lang="en-US" dirty="0"/>
                    </a:p>
                  </a:txBody>
                  <a:tcPr/>
                </a:tc>
                <a:tc>
                  <a:txBody>
                    <a:bodyPr/>
                    <a:lstStyle/>
                    <a:p>
                      <a:r>
                        <a:rPr lang="en-US" sz="1400" dirty="0"/>
                        <a:t>CR1703</a:t>
                      </a:r>
                    </a:p>
                  </a:txBody>
                  <a:tcPr/>
                </a:tc>
                <a:tc>
                  <a:txBody>
                    <a:bodyPr/>
                    <a:lstStyle/>
                    <a:p>
                      <a:r>
                        <a:rPr lang="en-US" sz="1400" dirty="0"/>
                        <a:t>Building Grant Program </a:t>
                      </a:r>
                    </a:p>
                  </a:txBody>
                  <a:tcPr/>
                </a:tc>
                <a:tc>
                  <a:txBody>
                    <a:bodyPr/>
                    <a:lstStyle/>
                    <a:p>
                      <a:r>
                        <a:rPr lang="en-US" sz="1400" dirty="0"/>
                        <a:t>$110,000</a:t>
                      </a:r>
                    </a:p>
                  </a:txBody>
                  <a:tcPr/>
                </a:tc>
                <a:extLst>
                  <a:ext uri="{0D108BD9-81ED-4DB2-BD59-A6C34878D82A}">
                    <a16:rowId xmlns:a16="http://schemas.microsoft.com/office/drawing/2014/main" val="1838555283"/>
                  </a:ext>
                </a:extLst>
              </a:tr>
              <a:tr h="726005">
                <a:tc>
                  <a:txBody>
                    <a:bodyPr/>
                    <a:lstStyle/>
                    <a:p>
                      <a:r>
                        <a:rPr lang="en-US" sz="1400" dirty="0"/>
                        <a:t>Infrastructure</a:t>
                      </a:r>
                    </a:p>
                    <a:p>
                      <a:r>
                        <a:rPr lang="en-US" sz="1400" dirty="0"/>
                        <a:t>Economic Development</a:t>
                      </a:r>
                    </a:p>
                    <a:p>
                      <a:r>
                        <a:rPr lang="en-US" sz="1400" dirty="0"/>
                        <a:t>Public Safety </a:t>
                      </a:r>
                    </a:p>
                  </a:txBody>
                  <a:tcPr/>
                </a:tc>
                <a:tc>
                  <a:txBody>
                    <a:bodyPr/>
                    <a:lstStyle/>
                    <a:p>
                      <a:r>
                        <a:rPr lang="en-US" sz="1400" dirty="0"/>
                        <a:t>51,46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104-5555-515.65-00</a:t>
                      </a:r>
                    </a:p>
                    <a:p>
                      <a:endParaRPr lang="en-US" dirty="0"/>
                    </a:p>
                  </a:txBody>
                  <a:tcPr/>
                </a:tc>
                <a:tc>
                  <a:txBody>
                    <a:bodyPr/>
                    <a:lstStyle/>
                    <a:p>
                      <a:r>
                        <a:rPr lang="en-US" sz="1400" dirty="0"/>
                        <a:t>Not assigned</a:t>
                      </a:r>
                    </a:p>
                  </a:txBody>
                  <a:tcPr/>
                </a:tc>
                <a:tc>
                  <a:txBody>
                    <a:bodyPr/>
                    <a:lstStyle/>
                    <a:p>
                      <a:r>
                        <a:rPr lang="en-US" sz="1400" dirty="0"/>
                        <a:t>Safety Improvements</a:t>
                      </a:r>
                    </a:p>
                  </a:txBody>
                  <a:tcPr/>
                </a:tc>
                <a:tc>
                  <a:txBody>
                    <a:bodyPr/>
                    <a:lstStyle/>
                    <a:p>
                      <a:r>
                        <a:rPr lang="en-US" sz="1400" dirty="0"/>
                        <a:t>$244,465</a:t>
                      </a:r>
                    </a:p>
                  </a:txBody>
                  <a:tcPr/>
                </a:tc>
                <a:extLst>
                  <a:ext uri="{0D108BD9-81ED-4DB2-BD59-A6C34878D82A}">
                    <a16:rowId xmlns:a16="http://schemas.microsoft.com/office/drawing/2014/main" val="2452779597"/>
                  </a:ext>
                </a:extLst>
              </a:tr>
              <a:tr h="726005">
                <a:tc>
                  <a:txBody>
                    <a:bodyPr/>
                    <a:lstStyle/>
                    <a:p>
                      <a:r>
                        <a:rPr lang="en-US" sz="1400" dirty="0"/>
                        <a:t>Infrastructure </a:t>
                      </a:r>
                    </a:p>
                    <a:p>
                      <a:r>
                        <a:rPr lang="en-US" sz="1400" dirty="0"/>
                        <a:t>Economic Development</a:t>
                      </a:r>
                    </a:p>
                    <a:p>
                      <a:r>
                        <a:rPr lang="en-US" sz="1400" dirty="0"/>
                        <a:t>Community and Culture </a:t>
                      </a:r>
                    </a:p>
                  </a:txBody>
                  <a:tcPr/>
                </a:tc>
                <a:tc>
                  <a:txBody>
                    <a:bodyPr/>
                    <a:lstStyle/>
                    <a:p>
                      <a:r>
                        <a:rPr lang="en-US" sz="1400" dirty="0"/>
                        <a:t>45,50,51,55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104-5555-515.65-00</a:t>
                      </a:r>
                    </a:p>
                    <a:p>
                      <a:endParaRPr lang="en-US" dirty="0"/>
                    </a:p>
                  </a:txBody>
                  <a:tcPr/>
                </a:tc>
                <a:tc>
                  <a:txBody>
                    <a:bodyPr/>
                    <a:lstStyle/>
                    <a:p>
                      <a:r>
                        <a:rPr lang="en-US" sz="1400" dirty="0"/>
                        <a:t>CR2501</a:t>
                      </a:r>
                    </a:p>
                  </a:txBody>
                  <a:tcPr/>
                </a:tc>
                <a:tc>
                  <a:txBody>
                    <a:bodyPr/>
                    <a:lstStyle/>
                    <a:p>
                      <a:r>
                        <a:rPr lang="en-US" sz="1400" dirty="0"/>
                        <a:t>Broad Street Streetscape </a:t>
                      </a:r>
                    </a:p>
                  </a:txBody>
                  <a:tcPr/>
                </a:tc>
                <a:tc>
                  <a:txBody>
                    <a:bodyPr/>
                    <a:lstStyle/>
                    <a:p>
                      <a:r>
                        <a:rPr lang="en-US" sz="1400" dirty="0"/>
                        <a:t>$100,000</a:t>
                      </a:r>
                    </a:p>
                  </a:txBody>
                  <a:tcPr/>
                </a:tc>
                <a:extLst>
                  <a:ext uri="{0D108BD9-81ED-4DB2-BD59-A6C34878D82A}">
                    <a16:rowId xmlns:a16="http://schemas.microsoft.com/office/drawing/2014/main" val="3985772899"/>
                  </a:ext>
                </a:extLst>
              </a:tr>
            </a:tbl>
          </a:graphicData>
        </a:graphic>
      </p:graphicFrame>
      <p:sp>
        <p:nvSpPr>
          <p:cNvPr id="11" name="Rectangle 10">
            <a:extLst>
              <a:ext uri="{FF2B5EF4-FFF2-40B4-BE49-F238E27FC236}">
                <a16:creationId xmlns:a16="http://schemas.microsoft.com/office/drawing/2014/main" id="{F5D12934-E699-D337-EC75-C45EDDC08AA9}"/>
              </a:ext>
            </a:extLst>
          </p:cNvPr>
          <p:cNvSpPr/>
          <p:nvPr/>
        </p:nvSpPr>
        <p:spPr>
          <a:xfrm>
            <a:off x="2743200" y="4743450"/>
            <a:ext cx="6400800" cy="400050"/>
          </a:xfrm>
          <a:prstGeom prst="rect">
            <a:avLst/>
          </a:prstGeom>
          <a:solidFill>
            <a:srgbClr val="2A2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29ADC6-9EFC-4390-A1E0-B19B53E480A7}"/>
              </a:ext>
            </a:extLst>
          </p:cNvPr>
          <p:cNvSpPr/>
          <p:nvPr/>
        </p:nvSpPr>
        <p:spPr>
          <a:xfrm>
            <a:off x="0" y="4743450"/>
            <a:ext cx="2667000" cy="400050"/>
          </a:xfrm>
          <a:prstGeom prst="rect">
            <a:avLst/>
          </a:prstGeom>
          <a:solidFill>
            <a:srgbClr val="76A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CF700601-8FAE-66CC-7720-B9BF1B08B8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528" y="4552626"/>
            <a:ext cx="534672" cy="533534"/>
          </a:xfrm>
          <a:prstGeom prst="rect">
            <a:avLst/>
          </a:prstGeom>
        </p:spPr>
      </p:pic>
      <p:pic>
        <p:nvPicPr>
          <p:cNvPr id="14" name="Picture 13">
            <a:extLst>
              <a:ext uri="{FF2B5EF4-FFF2-40B4-BE49-F238E27FC236}">
                <a16:creationId xmlns:a16="http://schemas.microsoft.com/office/drawing/2014/main" id="{A9BC3812-A261-82C8-77C5-94EED7A445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796537"/>
            <a:ext cx="2438390" cy="311245"/>
          </a:xfrm>
          <a:prstGeom prst="rect">
            <a:avLst/>
          </a:prstGeom>
        </p:spPr>
      </p:pic>
    </p:spTree>
    <p:extLst>
      <p:ext uri="{BB962C8B-B14F-4D97-AF65-F5344CB8AC3E}">
        <p14:creationId xmlns:p14="http://schemas.microsoft.com/office/powerpoint/2010/main" val="720480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AF73B-3468-B9CD-DCD4-D717B1DA0DAB}"/>
              </a:ext>
            </a:extLst>
          </p:cNvPr>
          <p:cNvSpPr>
            <a:spLocks noGrp="1"/>
          </p:cNvSpPr>
          <p:nvPr>
            <p:ph type="title"/>
          </p:nvPr>
        </p:nvSpPr>
        <p:spPr>
          <a:xfrm>
            <a:off x="457200" y="57150"/>
            <a:ext cx="8229600" cy="990600"/>
          </a:xfrm>
        </p:spPr>
        <p:txBody>
          <a:bodyPr>
            <a:normAutofit/>
          </a:bodyPr>
          <a:lstStyle/>
          <a:p>
            <a:r>
              <a:rPr lang="en-US" sz="2000" b="1" dirty="0"/>
              <a:t>CRA FY26 Budget Initiatives – Performance Standards &amp; Measures</a:t>
            </a:r>
            <a:endParaRPr lang="en-US" sz="2000" dirty="0"/>
          </a:p>
        </p:txBody>
      </p:sp>
      <p:graphicFrame>
        <p:nvGraphicFramePr>
          <p:cNvPr id="5" name="Content Placeholder 4">
            <a:extLst>
              <a:ext uri="{FF2B5EF4-FFF2-40B4-BE49-F238E27FC236}">
                <a16:creationId xmlns:a16="http://schemas.microsoft.com/office/drawing/2014/main" id="{5D8FCC7B-997C-6535-9698-EBD7919D1C59}"/>
              </a:ext>
            </a:extLst>
          </p:cNvPr>
          <p:cNvGraphicFramePr>
            <a:graphicFrameLocks noGrp="1"/>
          </p:cNvGraphicFramePr>
          <p:nvPr>
            <p:ph sz="half" idx="1"/>
            <p:extLst>
              <p:ext uri="{D42A27DB-BD31-4B8C-83A1-F6EECF244321}">
                <p14:modId xmlns:p14="http://schemas.microsoft.com/office/powerpoint/2010/main" val="3836733336"/>
              </p:ext>
            </p:extLst>
          </p:nvPr>
        </p:nvGraphicFramePr>
        <p:xfrm>
          <a:off x="807813" y="742950"/>
          <a:ext cx="7528374" cy="3886201"/>
        </p:xfrm>
        <a:graphic>
          <a:graphicData uri="http://schemas.openxmlformats.org/drawingml/2006/table">
            <a:tbl>
              <a:tblPr firstRow="1" firstCol="1" bandRow="1">
                <a:tableStyleId>{5C22544A-7EE6-4342-B048-85BDC9FD1C3A}</a:tableStyleId>
              </a:tblPr>
              <a:tblGrid>
                <a:gridCol w="2609722">
                  <a:extLst>
                    <a:ext uri="{9D8B030D-6E8A-4147-A177-3AD203B41FA5}">
                      <a16:colId xmlns:a16="http://schemas.microsoft.com/office/drawing/2014/main" val="762396184"/>
                    </a:ext>
                  </a:extLst>
                </a:gridCol>
                <a:gridCol w="2459326">
                  <a:extLst>
                    <a:ext uri="{9D8B030D-6E8A-4147-A177-3AD203B41FA5}">
                      <a16:colId xmlns:a16="http://schemas.microsoft.com/office/drawing/2014/main" val="2108602714"/>
                    </a:ext>
                  </a:extLst>
                </a:gridCol>
                <a:gridCol w="2459326">
                  <a:extLst>
                    <a:ext uri="{9D8B030D-6E8A-4147-A177-3AD203B41FA5}">
                      <a16:colId xmlns:a16="http://schemas.microsoft.com/office/drawing/2014/main" val="4204750758"/>
                    </a:ext>
                  </a:extLst>
                </a:gridCol>
              </a:tblGrid>
              <a:tr h="607707">
                <a:tc>
                  <a:txBody>
                    <a:bodyPr/>
                    <a:lstStyle/>
                    <a:p>
                      <a:pPr marL="0" marR="0" algn="ctr">
                        <a:lnSpc>
                          <a:spcPct val="115000"/>
                        </a:lnSpc>
                        <a:spcAft>
                          <a:spcPts val="1000"/>
                        </a:spcAft>
                        <a:buNone/>
                      </a:pPr>
                      <a:r>
                        <a:rPr lang="en-US" sz="1600" dirty="0">
                          <a:effectLst/>
                        </a:rPr>
                        <a:t>Category/Initiative</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482" marR="50482" marT="0" marB="0"/>
                </a:tc>
                <a:tc>
                  <a:txBody>
                    <a:bodyPr/>
                    <a:lstStyle/>
                    <a:p>
                      <a:pPr marL="0" marR="0" algn="ctr">
                        <a:lnSpc>
                          <a:spcPct val="115000"/>
                        </a:lnSpc>
                        <a:spcAft>
                          <a:spcPts val="1000"/>
                        </a:spcAft>
                        <a:buNone/>
                      </a:pPr>
                      <a:r>
                        <a:rPr lang="en-US" sz="1600" dirty="0">
                          <a:effectLst/>
                        </a:rPr>
                        <a:t>Performance Standards</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482" marR="50482" marT="0" marB="0"/>
                </a:tc>
                <a:tc>
                  <a:txBody>
                    <a:bodyPr/>
                    <a:lstStyle/>
                    <a:p>
                      <a:pPr marL="0" marR="0" algn="ctr">
                        <a:lnSpc>
                          <a:spcPct val="115000"/>
                        </a:lnSpc>
                        <a:spcAft>
                          <a:spcPts val="1000"/>
                        </a:spcAft>
                        <a:buNone/>
                      </a:pPr>
                      <a:r>
                        <a:rPr lang="en-US" sz="1600" dirty="0">
                          <a:effectLst/>
                        </a:rPr>
                        <a:t>Measurements</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482" marR="50482" marT="0" marB="0"/>
                </a:tc>
                <a:extLst>
                  <a:ext uri="{0D108BD9-81ED-4DB2-BD59-A6C34878D82A}">
                    <a16:rowId xmlns:a16="http://schemas.microsoft.com/office/drawing/2014/main" val="2057214173"/>
                  </a:ext>
                </a:extLst>
              </a:tr>
              <a:tr h="759062">
                <a:tc>
                  <a:txBody>
                    <a:bodyPr/>
                    <a:lstStyle/>
                    <a:p>
                      <a:pPr marL="0" marR="0">
                        <a:lnSpc>
                          <a:spcPct val="115000"/>
                        </a:lnSpc>
                        <a:spcAft>
                          <a:spcPts val="1000"/>
                        </a:spcAft>
                        <a:buNone/>
                      </a:pPr>
                      <a:r>
                        <a:rPr lang="en-US" sz="1600" dirty="0">
                          <a:effectLst/>
                        </a:rPr>
                        <a:t>Trail Town Amenities – $30,000</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482" marR="50482" marT="0" marB="0"/>
                </a:tc>
                <a:tc>
                  <a:txBody>
                    <a:bodyPr/>
                    <a:lstStyle/>
                    <a:p>
                      <a:pPr marL="0" marR="0">
                        <a:lnSpc>
                          <a:spcPct val="115000"/>
                        </a:lnSpc>
                        <a:spcAft>
                          <a:spcPts val="1000"/>
                        </a:spcAft>
                        <a:buNone/>
                      </a:pPr>
                      <a:r>
                        <a:rPr lang="en-US" sz="1400" dirty="0">
                          <a:effectLst/>
                        </a:rPr>
                        <a:t>Enhance trail-related infrastructure to support tourism and economic activity.</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482" marR="50482" marT="0" marB="0"/>
                </a:tc>
                <a:tc>
                  <a:txBody>
                    <a:bodyPr/>
                    <a:lstStyle/>
                    <a:p>
                      <a:pPr marL="0" marR="0">
                        <a:lnSpc>
                          <a:spcPct val="115000"/>
                        </a:lnSpc>
                        <a:spcAft>
                          <a:spcPts val="1000"/>
                        </a:spcAft>
                        <a:buNone/>
                      </a:pPr>
                      <a:r>
                        <a:rPr lang="en-US" sz="1400" dirty="0">
                          <a:effectLst/>
                        </a:rPr>
                        <a:t># of new trail amenities installed (bike racks, water stations, signage, wayfinding).</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482" marR="50482" marT="0" marB="0"/>
                </a:tc>
                <a:extLst>
                  <a:ext uri="{0D108BD9-81ED-4DB2-BD59-A6C34878D82A}">
                    <a16:rowId xmlns:a16="http://schemas.microsoft.com/office/drawing/2014/main" val="2048360256"/>
                  </a:ext>
                </a:extLst>
              </a:tr>
              <a:tr h="759062">
                <a:tc>
                  <a:txBody>
                    <a:bodyPr/>
                    <a:lstStyle/>
                    <a:p>
                      <a:pPr marL="0" marR="0">
                        <a:lnSpc>
                          <a:spcPct val="115000"/>
                        </a:lnSpc>
                        <a:spcAft>
                          <a:spcPts val="1000"/>
                        </a:spcAft>
                        <a:buNone/>
                      </a:pPr>
                      <a:r>
                        <a:rPr lang="en-US" sz="1600" dirty="0">
                          <a:effectLst/>
                        </a:rPr>
                        <a:t>CRA Grant Program – $110,000</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482" marR="50482" marT="0" marB="0"/>
                </a:tc>
                <a:tc>
                  <a:txBody>
                    <a:bodyPr/>
                    <a:lstStyle/>
                    <a:p>
                      <a:pPr marL="0" marR="0">
                        <a:lnSpc>
                          <a:spcPct val="115000"/>
                        </a:lnSpc>
                        <a:spcAft>
                          <a:spcPts val="1000"/>
                        </a:spcAft>
                        <a:buNone/>
                      </a:pPr>
                      <a:r>
                        <a:rPr lang="en-US" sz="1400" dirty="0">
                          <a:effectLst/>
                        </a:rPr>
                        <a:t>Support business/property owners in improving buildings and increasing occupancy.</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482" marR="50482" marT="0" marB="0"/>
                </a:tc>
                <a:tc>
                  <a:txBody>
                    <a:bodyPr/>
                    <a:lstStyle/>
                    <a:p>
                      <a:pPr marL="0" marR="0">
                        <a:lnSpc>
                          <a:spcPct val="115000"/>
                        </a:lnSpc>
                        <a:spcAft>
                          <a:spcPts val="1000"/>
                        </a:spcAft>
                        <a:buNone/>
                      </a:pPr>
                      <a:r>
                        <a:rPr lang="en-US" sz="1400" dirty="0">
                          <a:effectLst/>
                        </a:rPr>
                        <a:t># of façade and interior renovation grants awarded.</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482" marR="50482" marT="0" marB="0"/>
                </a:tc>
                <a:extLst>
                  <a:ext uri="{0D108BD9-81ED-4DB2-BD59-A6C34878D82A}">
                    <a16:rowId xmlns:a16="http://schemas.microsoft.com/office/drawing/2014/main" val="649708419"/>
                  </a:ext>
                </a:extLst>
              </a:tr>
              <a:tr h="1001308">
                <a:tc>
                  <a:txBody>
                    <a:bodyPr/>
                    <a:lstStyle/>
                    <a:p>
                      <a:pPr marL="0" marR="0">
                        <a:lnSpc>
                          <a:spcPct val="115000"/>
                        </a:lnSpc>
                        <a:spcAft>
                          <a:spcPts val="1000"/>
                        </a:spcAft>
                        <a:buNone/>
                      </a:pPr>
                      <a:r>
                        <a:rPr lang="en-US" sz="1600" dirty="0">
                          <a:effectLst/>
                        </a:rPr>
                        <a:t>Infrastructure (Safety Improvements) –</a:t>
                      </a:r>
                    </a:p>
                    <a:p>
                      <a:pPr marL="0" marR="0">
                        <a:lnSpc>
                          <a:spcPct val="115000"/>
                        </a:lnSpc>
                        <a:spcAft>
                          <a:spcPts val="1000"/>
                        </a:spcAft>
                        <a:buNone/>
                      </a:pPr>
                      <a:r>
                        <a:rPr lang="en-US" sz="1600" dirty="0">
                          <a:effectLst/>
                        </a:rPr>
                        <a:t>$244,465</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482" marR="50482" marT="0" marB="0"/>
                </a:tc>
                <a:tc>
                  <a:txBody>
                    <a:bodyPr/>
                    <a:lstStyle/>
                    <a:p>
                      <a:pPr marL="0" marR="0">
                        <a:lnSpc>
                          <a:spcPct val="115000"/>
                        </a:lnSpc>
                        <a:spcAft>
                          <a:spcPts val="1000"/>
                        </a:spcAft>
                        <a:buNone/>
                      </a:pPr>
                      <a:r>
                        <a:rPr lang="en-US" sz="1400" dirty="0">
                          <a:effectLst/>
                        </a:rPr>
                        <a:t>Implement infrastructure upgrades that improve safety and accessibility.</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482" marR="50482" marT="0" marB="0"/>
                </a:tc>
                <a:tc>
                  <a:txBody>
                    <a:bodyPr/>
                    <a:lstStyle/>
                    <a:p>
                      <a:pPr marL="0" marR="0">
                        <a:lnSpc>
                          <a:spcPct val="115000"/>
                        </a:lnSpc>
                        <a:spcAft>
                          <a:spcPts val="1000"/>
                        </a:spcAft>
                        <a:buNone/>
                      </a:pPr>
                      <a:r>
                        <a:rPr lang="en-US" sz="1400" dirty="0">
                          <a:effectLst/>
                        </a:rPr>
                        <a:t># of safety-related infrastructure projects completed (crosswalks, lighting, stormwater, etc.).</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482" marR="50482" marT="0" marB="0"/>
                </a:tc>
                <a:extLst>
                  <a:ext uri="{0D108BD9-81ED-4DB2-BD59-A6C34878D82A}">
                    <a16:rowId xmlns:a16="http://schemas.microsoft.com/office/drawing/2014/main" val="3033822834"/>
                  </a:ext>
                </a:extLst>
              </a:tr>
              <a:tr h="759062">
                <a:tc>
                  <a:txBody>
                    <a:bodyPr/>
                    <a:lstStyle/>
                    <a:p>
                      <a:pPr marL="0" marR="0">
                        <a:lnSpc>
                          <a:spcPct val="115000"/>
                        </a:lnSpc>
                        <a:spcAft>
                          <a:spcPts val="1000"/>
                        </a:spcAft>
                        <a:buNone/>
                      </a:pPr>
                      <a:r>
                        <a:rPr lang="en-US" sz="1600" dirty="0">
                          <a:effectLst/>
                        </a:rPr>
                        <a:t>Broad Street Improvements $100,000</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482" marR="50482" marT="0" marB="0"/>
                </a:tc>
                <a:tc>
                  <a:txBody>
                    <a:bodyPr/>
                    <a:lstStyle/>
                    <a:p>
                      <a:pPr marL="0" marR="0">
                        <a:lnSpc>
                          <a:spcPct val="115000"/>
                        </a:lnSpc>
                        <a:spcAft>
                          <a:spcPts val="1000"/>
                        </a:spcAft>
                        <a:buNone/>
                      </a:pPr>
                      <a:r>
                        <a:rPr lang="en-US" sz="1400" dirty="0">
                          <a:effectLst/>
                        </a:rPr>
                        <a:t>Advance Broad Street </a:t>
                      </a:r>
                      <a:r>
                        <a:rPr lang="en-US" sz="1400" dirty="0" err="1">
                          <a:effectLst/>
                        </a:rPr>
                        <a:t>Curbless</a:t>
                      </a:r>
                      <a:r>
                        <a:rPr lang="en-US" sz="1400" dirty="0">
                          <a:effectLst/>
                        </a:rPr>
                        <a:t> Streetscape improvements to support redevelopment.</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482" marR="50482" marT="0" marB="0"/>
                </a:tc>
                <a:tc>
                  <a:txBody>
                    <a:bodyPr/>
                    <a:lstStyle/>
                    <a:p>
                      <a:pPr marL="0" marR="0">
                        <a:lnSpc>
                          <a:spcPct val="115000"/>
                        </a:lnSpc>
                        <a:spcAft>
                          <a:spcPts val="1000"/>
                        </a:spcAft>
                        <a:buNone/>
                      </a:pPr>
                      <a:r>
                        <a:rPr lang="en-US" sz="1400" dirty="0">
                          <a:effectLst/>
                        </a:rPr>
                        <a:t>% completion of design and construction phases.</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482" marR="50482" marT="0" marB="0"/>
                </a:tc>
                <a:extLst>
                  <a:ext uri="{0D108BD9-81ED-4DB2-BD59-A6C34878D82A}">
                    <a16:rowId xmlns:a16="http://schemas.microsoft.com/office/drawing/2014/main" val="2347960935"/>
                  </a:ext>
                </a:extLst>
              </a:tr>
            </a:tbl>
          </a:graphicData>
        </a:graphic>
      </p:graphicFrame>
      <p:sp>
        <p:nvSpPr>
          <p:cNvPr id="3" name="Rectangle 2">
            <a:extLst>
              <a:ext uri="{FF2B5EF4-FFF2-40B4-BE49-F238E27FC236}">
                <a16:creationId xmlns:a16="http://schemas.microsoft.com/office/drawing/2014/main" id="{18B95EEC-E875-5EC6-4228-F3EE2056F715}"/>
              </a:ext>
            </a:extLst>
          </p:cNvPr>
          <p:cNvSpPr/>
          <p:nvPr/>
        </p:nvSpPr>
        <p:spPr>
          <a:xfrm>
            <a:off x="2743200" y="4743450"/>
            <a:ext cx="6400800" cy="400050"/>
          </a:xfrm>
          <a:prstGeom prst="rect">
            <a:avLst/>
          </a:prstGeom>
          <a:solidFill>
            <a:srgbClr val="2A2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EBEF7FF-0CFC-BD3A-9FB4-A52ED6B52ADE}"/>
              </a:ext>
            </a:extLst>
          </p:cNvPr>
          <p:cNvSpPr/>
          <p:nvPr/>
        </p:nvSpPr>
        <p:spPr>
          <a:xfrm>
            <a:off x="-13855" y="4724177"/>
            <a:ext cx="2667000" cy="400050"/>
          </a:xfrm>
          <a:prstGeom prst="rect">
            <a:avLst/>
          </a:prstGeom>
          <a:solidFill>
            <a:srgbClr val="76A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6BA6E52-95EF-5BFE-98A1-41CACF0FD1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4796537"/>
            <a:ext cx="2438390" cy="311245"/>
          </a:xfrm>
          <a:prstGeom prst="rect">
            <a:avLst/>
          </a:prstGeom>
        </p:spPr>
      </p:pic>
      <p:pic>
        <p:nvPicPr>
          <p:cNvPr id="7" name="Picture 6">
            <a:extLst>
              <a:ext uri="{FF2B5EF4-FFF2-40B4-BE49-F238E27FC236}">
                <a16:creationId xmlns:a16="http://schemas.microsoft.com/office/drawing/2014/main" id="{570D8666-DB9E-1968-79F5-C993C88985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528" y="4552626"/>
            <a:ext cx="534672" cy="533534"/>
          </a:xfrm>
          <a:prstGeom prst="rect">
            <a:avLst/>
          </a:prstGeom>
        </p:spPr>
      </p:pic>
    </p:spTree>
    <p:extLst>
      <p:ext uri="{BB962C8B-B14F-4D97-AF65-F5344CB8AC3E}">
        <p14:creationId xmlns:p14="http://schemas.microsoft.com/office/powerpoint/2010/main" val="1967141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4743450"/>
            <a:ext cx="6400800" cy="400050"/>
          </a:xfrm>
          <a:prstGeom prst="rect">
            <a:avLst/>
          </a:prstGeom>
          <a:solidFill>
            <a:srgbClr val="2A2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796537"/>
            <a:ext cx="2438390" cy="311245"/>
          </a:xfrm>
          <a:prstGeom prst="rect">
            <a:avLst/>
          </a:prstGeom>
        </p:spPr>
      </p:pic>
      <p:sp>
        <p:nvSpPr>
          <p:cNvPr id="7" name="Rectangle 6"/>
          <p:cNvSpPr/>
          <p:nvPr/>
        </p:nvSpPr>
        <p:spPr>
          <a:xfrm>
            <a:off x="-13855" y="4724177"/>
            <a:ext cx="2667000" cy="400050"/>
          </a:xfrm>
          <a:prstGeom prst="rect">
            <a:avLst/>
          </a:prstGeom>
          <a:solidFill>
            <a:srgbClr val="76A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528" y="4552626"/>
            <a:ext cx="534672" cy="533534"/>
          </a:xfrm>
          <a:prstGeom prst="rect">
            <a:avLst/>
          </a:prstGeom>
        </p:spPr>
      </p:pic>
      <p:sp>
        <p:nvSpPr>
          <p:cNvPr id="2" name="Title 1">
            <a:extLst>
              <a:ext uri="{FF2B5EF4-FFF2-40B4-BE49-F238E27FC236}">
                <a16:creationId xmlns:a16="http://schemas.microsoft.com/office/drawing/2014/main" id="{78BF1A7D-AE6E-451B-8164-ED562D4D8DEC}"/>
              </a:ext>
            </a:extLst>
          </p:cNvPr>
          <p:cNvSpPr>
            <a:spLocks noGrp="1"/>
          </p:cNvSpPr>
          <p:nvPr>
            <p:ph type="title"/>
          </p:nvPr>
        </p:nvSpPr>
        <p:spPr/>
        <p:txBody>
          <a:bodyPr>
            <a:noAutofit/>
          </a:bodyPr>
          <a:lstStyle/>
          <a:p>
            <a:r>
              <a:rPr lang="en-ZA" sz="2800" b="1" dirty="0"/>
              <a:t>PERFORMANCE STANDARDS AND MEASUREMENTS</a:t>
            </a:r>
            <a:endParaRPr lang="en-US" sz="2800" b="1" dirty="0"/>
          </a:p>
        </p:txBody>
      </p:sp>
      <p:sp>
        <p:nvSpPr>
          <p:cNvPr id="3" name="Content Placeholder 2"/>
          <p:cNvSpPr>
            <a:spLocks noGrp="1"/>
          </p:cNvSpPr>
          <p:nvPr>
            <p:ph sz="half" idx="1"/>
          </p:nvPr>
        </p:nvSpPr>
        <p:spPr>
          <a:xfrm>
            <a:off x="4953000" y="895350"/>
            <a:ext cx="4038600" cy="3802951"/>
          </a:xfrm>
          <a:ln>
            <a:solidFill>
              <a:schemeClr val="accent1"/>
            </a:solidFill>
          </a:ln>
        </p:spPr>
        <p:txBody>
          <a:bodyPr lIns="0" rIns="0">
            <a:noAutofit/>
          </a:bodyPr>
          <a:lstStyle/>
          <a:p>
            <a:pPr marL="228600" indent="-228600">
              <a:buFont typeface="+mj-lt"/>
              <a:buAutoNum type="arabicPeriod"/>
            </a:pPr>
            <a:r>
              <a:rPr lang="en-US" sz="1600" dirty="0"/>
              <a:t>Determine the number of installed Trail Town amenities installed within the CRA. </a:t>
            </a:r>
          </a:p>
          <a:p>
            <a:pPr marL="228600" indent="-228600">
              <a:buFont typeface="+mj-lt"/>
              <a:buAutoNum type="arabicPeriod"/>
            </a:pPr>
            <a:endParaRPr lang="en-US" sz="1600" dirty="0"/>
          </a:p>
          <a:p>
            <a:pPr marL="228600" indent="-228600">
              <a:buFont typeface="+mj-lt"/>
              <a:buAutoNum type="arabicPeriod"/>
            </a:pPr>
            <a:r>
              <a:rPr lang="en-US" sz="1600" dirty="0"/>
              <a:t>Evaluate the number of approved grant applications processed. </a:t>
            </a:r>
          </a:p>
          <a:p>
            <a:pPr marL="228600" indent="-228600">
              <a:buFont typeface="+mj-lt"/>
              <a:buAutoNum type="arabicPeriod"/>
            </a:pPr>
            <a:endParaRPr lang="en-US" sz="1600" dirty="0"/>
          </a:p>
          <a:p>
            <a:pPr marL="228600" indent="-228600">
              <a:buFont typeface="+mj-lt"/>
              <a:buAutoNum type="arabicPeriod"/>
            </a:pPr>
            <a:r>
              <a:rPr lang="en-US" sz="1600" dirty="0"/>
              <a:t>Determine the number of safety-related infrastructure projects completed.  </a:t>
            </a:r>
          </a:p>
          <a:p>
            <a:pPr marL="228600" indent="-228600">
              <a:buFont typeface="+mj-lt"/>
              <a:buAutoNum type="arabicPeriod"/>
            </a:pPr>
            <a:endParaRPr lang="en-US" sz="1600" dirty="0"/>
          </a:p>
          <a:p>
            <a:pPr marL="228600" indent="-228600">
              <a:buFont typeface="+mj-lt"/>
              <a:buAutoNum type="arabicPeriod"/>
            </a:pPr>
            <a:r>
              <a:rPr lang="en-US" sz="1600" dirty="0"/>
              <a:t>Determine amount of completion of design and construction phases for the Broad Street Streetscape.  </a:t>
            </a:r>
          </a:p>
          <a:p>
            <a:pPr marL="228600" indent="-228600">
              <a:buFont typeface="+mj-lt"/>
              <a:buAutoNum type="arabicPeriod"/>
            </a:pPr>
            <a:endParaRPr lang="en-US" sz="1800" dirty="0"/>
          </a:p>
        </p:txBody>
      </p:sp>
      <p:sp>
        <p:nvSpPr>
          <p:cNvPr id="8" name="Content Placeholder 7">
            <a:extLst>
              <a:ext uri="{FF2B5EF4-FFF2-40B4-BE49-F238E27FC236}">
                <a16:creationId xmlns:a16="http://schemas.microsoft.com/office/drawing/2014/main" id="{C542F96E-16FE-4D96-BAD1-DE8F0551CE5F}"/>
              </a:ext>
            </a:extLst>
          </p:cNvPr>
          <p:cNvSpPr>
            <a:spLocks noGrp="1"/>
          </p:cNvSpPr>
          <p:nvPr>
            <p:ph sz="half" idx="2"/>
          </p:nvPr>
        </p:nvSpPr>
        <p:spPr>
          <a:xfrm>
            <a:off x="299899" y="922063"/>
            <a:ext cx="4572000" cy="1093665"/>
          </a:xfrm>
          <a:ln>
            <a:solidFill>
              <a:schemeClr val="accent1"/>
            </a:solidFill>
          </a:ln>
        </p:spPr>
        <p:txBody>
          <a:bodyPr>
            <a:normAutofit/>
          </a:bodyPr>
          <a:lstStyle/>
          <a:p>
            <a:pPr marL="0" indent="0">
              <a:buNone/>
            </a:pPr>
            <a:r>
              <a:rPr lang="en-US" sz="1800" dirty="0"/>
              <a:t>By Dec 1, 2025, and annually thereafter, the City of Titusville CRA will post a report on the website as required by FS 189.0694. </a:t>
            </a:r>
          </a:p>
        </p:txBody>
      </p:sp>
      <p:sp>
        <p:nvSpPr>
          <p:cNvPr id="12" name="Content Placeholder 7">
            <a:extLst>
              <a:ext uri="{FF2B5EF4-FFF2-40B4-BE49-F238E27FC236}">
                <a16:creationId xmlns:a16="http://schemas.microsoft.com/office/drawing/2014/main" id="{E3BC7F82-7763-46AC-B11F-FAFD30275F27}"/>
              </a:ext>
            </a:extLst>
          </p:cNvPr>
          <p:cNvSpPr txBox="1">
            <a:spLocks/>
          </p:cNvSpPr>
          <p:nvPr/>
        </p:nvSpPr>
        <p:spPr>
          <a:xfrm>
            <a:off x="304800" y="2356436"/>
            <a:ext cx="4571999" cy="1434514"/>
          </a:xfrm>
          <a:prstGeom prst="rect">
            <a:avLst/>
          </a:prstGeom>
          <a:ln>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To evaluate the successful achievement of the goals and objectives as outlines in this report, the City of Titusville CRA will focus on the following performance measures:</a:t>
            </a:r>
          </a:p>
        </p:txBody>
      </p:sp>
    </p:spTree>
    <p:extLst>
      <p:ext uri="{BB962C8B-B14F-4D97-AF65-F5344CB8AC3E}">
        <p14:creationId xmlns:p14="http://schemas.microsoft.com/office/powerpoint/2010/main" val="263049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4743450"/>
            <a:ext cx="6400800" cy="400050"/>
          </a:xfrm>
          <a:prstGeom prst="rect">
            <a:avLst/>
          </a:prstGeom>
          <a:solidFill>
            <a:srgbClr val="2A2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796537"/>
            <a:ext cx="2438390" cy="311245"/>
          </a:xfrm>
          <a:prstGeom prst="rect">
            <a:avLst/>
          </a:prstGeom>
        </p:spPr>
      </p:pic>
      <p:sp>
        <p:nvSpPr>
          <p:cNvPr id="7" name="Rectangle 6"/>
          <p:cNvSpPr/>
          <p:nvPr/>
        </p:nvSpPr>
        <p:spPr>
          <a:xfrm>
            <a:off x="0" y="4743450"/>
            <a:ext cx="2667000" cy="400050"/>
          </a:xfrm>
          <a:prstGeom prst="rect">
            <a:avLst/>
          </a:prstGeom>
          <a:solidFill>
            <a:srgbClr val="76A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528" y="4552626"/>
            <a:ext cx="534672" cy="533534"/>
          </a:xfrm>
          <a:prstGeom prst="rect">
            <a:avLst/>
          </a:prstGeom>
        </p:spPr>
      </p:pic>
      <p:sp>
        <p:nvSpPr>
          <p:cNvPr id="2" name="Title 1">
            <a:extLst>
              <a:ext uri="{FF2B5EF4-FFF2-40B4-BE49-F238E27FC236}">
                <a16:creationId xmlns:a16="http://schemas.microsoft.com/office/drawing/2014/main" id="{F0AA54EC-FFB4-4CF2-B1B7-828EC0F8B288}"/>
              </a:ext>
            </a:extLst>
          </p:cNvPr>
          <p:cNvSpPr>
            <a:spLocks noGrp="1"/>
          </p:cNvSpPr>
          <p:nvPr>
            <p:ph type="title"/>
          </p:nvPr>
        </p:nvSpPr>
        <p:spPr/>
        <p:txBody>
          <a:bodyPr/>
          <a:lstStyle/>
          <a:p>
            <a:r>
              <a:rPr lang="en-US" dirty="0"/>
              <a:t>Thank you </a:t>
            </a:r>
          </a:p>
        </p:txBody>
      </p:sp>
      <p:sp>
        <p:nvSpPr>
          <p:cNvPr id="3" name="Content Placeholder 2"/>
          <p:cNvSpPr>
            <a:spLocks noGrp="1"/>
          </p:cNvSpPr>
          <p:nvPr>
            <p:ph idx="1"/>
          </p:nvPr>
        </p:nvSpPr>
        <p:spPr>
          <a:xfrm>
            <a:off x="3465514" y="1200150"/>
            <a:ext cx="5297486" cy="3394473"/>
          </a:xfrm>
        </p:spPr>
        <p:txBody>
          <a:bodyPr lIns="0" rIns="0">
            <a:noAutofit/>
          </a:bodyPr>
          <a:lstStyle/>
          <a:p>
            <a:pPr marL="0" indent="0">
              <a:spcAft>
                <a:spcPts val="600"/>
              </a:spcAft>
              <a:buNone/>
            </a:pPr>
            <a:r>
              <a:rPr lang="en-US" sz="1800" dirty="0"/>
              <a:t>Present Members: Chairman Andrew Connors, Jo Lynn Nelson, Herman A. Cole, Jr., and Dr. Sarah Stoeckel. </a:t>
            </a:r>
          </a:p>
          <a:p>
            <a:pPr marL="0" indent="0">
              <a:spcAft>
                <a:spcPts val="600"/>
              </a:spcAft>
              <a:buNone/>
            </a:pPr>
            <a:r>
              <a:rPr lang="en-US" sz="1800" dirty="0"/>
              <a:t>Members At-Large: Dr. Greg Aker and James Mutter.</a:t>
            </a:r>
          </a:p>
          <a:p>
            <a:pPr marL="0" indent="0">
              <a:spcAft>
                <a:spcPts val="600"/>
              </a:spcAft>
              <a:buNone/>
            </a:pPr>
            <a:r>
              <a:rPr lang="en-US" sz="1800" dirty="0"/>
              <a:t>Registered Agent, City Manager and CRA Executive Director Thomas Abbate. </a:t>
            </a:r>
          </a:p>
          <a:p>
            <a:pPr marL="0" indent="0">
              <a:spcAft>
                <a:spcPts val="600"/>
              </a:spcAft>
              <a:buNone/>
            </a:pPr>
            <a:r>
              <a:rPr lang="en-US" sz="1800" dirty="0">
                <a:hlinkClick r:id="rId5"/>
              </a:rPr>
              <a:t>Titusville.com/228/Community-Redevelopment-Agency </a:t>
            </a:r>
            <a:endParaRPr lang="en-US" sz="1800" dirty="0"/>
          </a:p>
        </p:txBody>
      </p:sp>
      <p:sp>
        <p:nvSpPr>
          <p:cNvPr id="8" name="Text Placeholder 7">
            <a:extLst>
              <a:ext uri="{FF2B5EF4-FFF2-40B4-BE49-F238E27FC236}">
                <a16:creationId xmlns:a16="http://schemas.microsoft.com/office/drawing/2014/main" id="{E039A260-37C1-455D-B48E-EA9C5CCDAD89}"/>
              </a:ext>
            </a:extLst>
          </p:cNvPr>
          <p:cNvSpPr>
            <a:spLocks noGrp="1"/>
          </p:cNvSpPr>
          <p:nvPr>
            <p:ph type="body" sz="half" idx="2"/>
          </p:nvPr>
        </p:nvSpPr>
        <p:spPr/>
        <p:txBody>
          <a:bodyPr>
            <a:normAutofit/>
          </a:bodyPr>
          <a:lstStyle/>
          <a:p>
            <a:r>
              <a:rPr lang="en-US" sz="1600" dirty="0"/>
              <a:t>The Community Redevelopment Agency consists of seven members. Five members of City Council and two additional members.</a:t>
            </a:r>
          </a:p>
          <a:p>
            <a:endParaRPr lang="en-US" sz="1600" dirty="0"/>
          </a:p>
          <a:p>
            <a:r>
              <a:rPr lang="en-US" sz="1600" dirty="0"/>
              <a:t>Staff Liaison: Redevelopment Planner Sue Williams</a:t>
            </a:r>
          </a:p>
          <a:p>
            <a:r>
              <a:rPr lang="en-US" sz="1600" dirty="0"/>
              <a:t>(321) 567-3860</a:t>
            </a:r>
          </a:p>
          <a:p>
            <a:r>
              <a:rPr lang="en-US" sz="1600" dirty="0">
                <a:hlinkClick r:id="rId6"/>
              </a:rPr>
              <a:t>sue.williams@titusville.com</a:t>
            </a:r>
            <a:r>
              <a:rPr lang="en-US" sz="1600" dirty="0"/>
              <a:t> </a:t>
            </a:r>
          </a:p>
        </p:txBody>
      </p:sp>
      <p:sp>
        <p:nvSpPr>
          <p:cNvPr id="9" name="Rectangle 8"/>
          <p:cNvSpPr/>
          <p:nvPr/>
        </p:nvSpPr>
        <p:spPr>
          <a:xfrm>
            <a:off x="4145600" y="404992"/>
            <a:ext cx="3065776" cy="646331"/>
          </a:xfrm>
          <a:prstGeom prst="rect">
            <a:avLst/>
          </a:prstGeom>
        </p:spPr>
        <p:txBody>
          <a:bodyPr wrap="none">
            <a:spAutoFit/>
          </a:bodyPr>
          <a:lstStyle/>
          <a:p>
            <a:r>
              <a:rPr lang="en-US" sz="3600" dirty="0">
                <a:solidFill>
                  <a:schemeClr val="tx1">
                    <a:lumMod val="75000"/>
                    <a:lumOff val="25000"/>
                  </a:schemeClr>
                </a:solidFill>
                <a:latin typeface="Arial" panose="020B0604020202020204" pitchFamily="34" charset="0"/>
                <a:cs typeface="Arial" panose="020B0604020202020204" pitchFamily="34" charset="0"/>
              </a:rPr>
              <a:t>Titusville CRA</a:t>
            </a:r>
            <a:endParaRPr lang="en-US" sz="3600" dirty="0"/>
          </a:p>
        </p:txBody>
      </p:sp>
    </p:spTree>
    <p:extLst>
      <p:ext uri="{BB962C8B-B14F-4D97-AF65-F5344CB8AC3E}">
        <p14:creationId xmlns:p14="http://schemas.microsoft.com/office/powerpoint/2010/main" val="1705427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4743450"/>
            <a:ext cx="6400800" cy="400050"/>
          </a:xfrm>
          <a:prstGeom prst="rect">
            <a:avLst/>
          </a:prstGeom>
          <a:solidFill>
            <a:srgbClr val="2A2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796537"/>
            <a:ext cx="2438390" cy="311245"/>
          </a:xfrm>
          <a:prstGeom prst="rect">
            <a:avLst/>
          </a:prstGeom>
        </p:spPr>
      </p:pic>
      <p:sp>
        <p:nvSpPr>
          <p:cNvPr id="7" name="Rectangle 6"/>
          <p:cNvSpPr/>
          <p:nvPr/>
        </p:nvSpPr>
        <p:spPr>
          <a:xfrm>
            <a:off x="0" y="4743450"/>
            <a:ext cx="2667000" cy="400050"/>
          </a:xfrm>
          <a:prstGeom prst="rect">
            <a:avLst/>
          </a:prstGeom>
          <a:solidFill>
            <a:srgbClr val="76A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528" y="4552626"/>
            <a:ext cx="534672" cy="533534"/>
          </a:xfrm>
          <a:prstGeom prst="rect">
            <a:avLst/>
          </a:prstGeom>
        </p:spPr>
      </p:pic>
      <p:sp>
        <p:nvSpPr>
          <p:cNvPr id="3" name="Content Placeholder 2"/>
          <p:cNvSpPr>
            <a:spLocks noGrp="1"/>
          </p:cNvSpPr>
          <p:nvPr>
            <p:ph idx="1"/>
          </p:nvPr>
        </p:nvSpPr>
        <p:spPr>
          <a:xfrm>
            <a:off x="3505200" y="742950"/>
            <a:ext cx="5335272" cy="3962400"/>
          </a:xfrm>
        </p:spPr>
        <p:txBody>
          <a:bodyPr lIns="0" rIns="0">
            <a:noAutofit/>
          </a:bodyPr>
          <a:lstStyle/>
          <a:p>
            <a:pPr marL="0" indent="0">
              <a:spcAft>
                <a:spcPts val="600"/>
              </a:spcAft>
              <a:buClr>
                <a:schemeClr val="tx1"/>
              </a:buClr>
              <a:buSzPct val="80000"/>
              <a:buNone/>
            </a:pPr>
            <a:r>
              <a:rPr lang="en-US" sz="2800" dirty="0"/>
              <a:t>Goals &amp; Objectives Analysis per</a:t>
            </a:r>
            <a:br>
              <a:rPr lang="en-US" sz="2800" dirty="0"/>
            </a:br>
            <a:r>
              <a:rPr lang="en-US" sz="2800" dirty="0"/>
              <a:t>FLORIDA STATUTE 189.062</a:t>
            </a:r>
          </a:p>
          <a:p>
            <a:pPr marL="0" indent="0">
              <a:spcAft>
                <a:spcPts val="600"/>
              </a:spcAft>
              <a:buClr>
                <a:schemeClr val="tx1"/>
              </a:buClr>
              <a:buSzPct val="80000"/>
              <a:buNone/>
            </a:pPr>
            <a:r>
              <a:rPr lang="en-US" sz="1800" dirty="0"/>
              <a:t>Established in 1982</a:t>
            </a:r>
          </a:p>
          <a:p>
            <a:pPr marL="0" indent="0">
              <a:buClr>
                <a:schemeClr val="tx1"/>
              </a:buClr>
              <a:buSzPct val="80000"/>
              <a:buNone/>
            </a:pPr>
            <a:r>
              <a:rPr lang="en-US" sz="1800" dirty="0"/>
              <a:t>555 South Washington Avenue</a:t>
            </a:r>
          </a:p>
          <a:p>
            <a:pPr marL="0" indent="0">
              <a:spcAft>
                <a:spcPts val="600"/>
              </a:spcAft>
              <a:buClr>
                <a:schemeClr val="tx1"/>
              </a:buClr>
              <a:buSzPct val="80000"/>
              <a:buNone/>
            </a:pPr>
            <a:r>
              <a:rPr lang="en-US" sz="1800" dirty="0"/>
              <a:t>Titusville, FL  32796</a:t>
            </a:r>
          </a:p>
          <a:p>
            <a:pPr marL="0" indent="0">
              <a:spcAft>
                <a:spcPts val="600"/>
              </a:spcAft>
              <a:buClr>
                <a:schemeClr val="tx1"/>
              </a:buClr>
              <a:buSzPct val="80000"/>
              <a:buNone/>
            </a:pPr>
            <a:r>
              <a:rPr lang="en-US" sz="1800"/>
              <a:t>(321) 567-3860</a:t>
            </a:r>
            <a:endParaRPr lang="en-US" sz="1800" dirty="0"/>
          </a:p>
          <a:p>
            <a:pPr marL="0" indent="0">
              <a:spcAft>
                <a:spcPts val="600"/>
              </a:spcAft>
              <a:buClr>
                <a:schemeClr val="tx1"/>
              </a:buClr>
              <a:buSzPct val="80000"/>
              <a:buNone/>
            </a:pPr>
            <a:r>
              <a:rPr lang="en-US" sz="1800" dirty="0">
                <a:hlinkClick r:id="rId5"/>
              </a:rPr>
              <a:t>www.Titusville.com</a:t>
            </a:r>
            <a:r>
              <a:rPr lang="en-US" sz="1800" dirty="0"/>
              <a:t> </a:t>
            </a:r>
          </a:p>
        </p:txBody>
      </p:sp>
      <p:sp>
        <p:nvSpPr>
          <p:cNvPr id="9" name="Rectangle 8"/>
          <p:cNvSpPr/>
          <p:nvPr/>
        </p:nvSpPr>
        <p:spPr>
          <a:xfrm>
            <a:off x="4953000" y="35718"/>
            <a:ext cx="3065776" cy="646331"/>
          </a:xfrm>
          <a:prstGeom prst="rect">
            <a:avLst/>
          </a:prstGeom>
        </p:spPr>
        <p:txBody>
          <a:bodyPr wrap="none">
            <a:spAutoFit/>
          </a:bodyPr>
          <a:lstStyle/>
          <a:p>
            <a:r>
              <a:rPr lang="en-US" sz="3600" dirty="0">
                <a:solidFill>
                  <a:schemeClr val="tx1">
                    <a:lumMod val="75000"/>
                    <a:lumOff val="25000"/>
                  </a:schemeClr>
                </a:solidFill>
                <a:latin typeface="Arial" panose="020B0604020202020204" pitchFamily="34" charset="0"/>
                <a:cs typeface="Arial" panose="020B0604020202020204" pitchFamily="34" charset="0"/>
              </a:rPr>
              <a:t>Titusville CRA</a:t>
            </a:r>
            <a:endParaRPr lang="en-US" sz="3600" dirty="0"/>
          </a:p>
        </p:txBody>
      </p:sp>
      <p:pic>
        <p:nvPicPr>
          <p:cNvPr id="11" name="Picture 2">
            <a:extLst>
              <a:ext uri="{FF2B5EF4-FFF2-40B4-BE49-F238E27FC236}">
                <a16:creationId xmlns:a16="http://schemas.microsoft.com/office/drawing/2014/main" id="{9A115E8D-5903-492D-B181-252A84A0F4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599" r="8" b="8"/>
          <a:stretch/>
        </p:blipFill>
        <p:spPr bwMode="auto">
          <a:xfrm>
            <a:off x="152400" y="170097"/>
            <a:ext cx="3239538" cy="4334450"/>
          </a:xfrm>
          <a:custGeom>
            <a:avLst/>
            <a:gdLst/>
            <a:ahLst/>
            <a:cxnLst/>
            <a:rect l="l" t="t" r="r" b="b"/>
            <a:pathLst>
              <a:path w="3239538" h="4334450">
                <a:moveTo>
                  <a:pt x="322464" y="0"/>
                </a:moveTo>
                <a:lnTo>
                  <a:pt x="3239538" y="0"/>
                </a:lnTo>
                <a:lnTo>
                  <a:pt x="3239538" y="4011987"/>
                </a:lnTo>
                <a:lnTo>
                  <a:pt x="2917075" y="4334450"/>
                </a:lnTo>
                <a:lnTo>
                  <a:pt x="0" y="4334450"/>
                </a:lnTo>
                <a:lnTo>
                  <a:pt x="0" y="322464"/>
                </a:lnTo>
                <a:close/>
              </a:path>
            </a:pathLst>
          </a:custGeom>
          <a:noFill/>
          <a:ln w="15875">
            <a:solidFill>
              <a:srgbClr val="FFFFFF">
                <a:alpha val="40000"/>
              </a:srgbClr>
            </a:solidFill>
          </a:ln>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624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4743450"/>
            <a:ext cx="6400800" cy="400050"/>
          </a:xfrm>
          <a:prstGeom prst="rect">
            <a:avLst/>
          </a:prstGeom>
          <a:solidFill>
            <a:srgbClr val="2A2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796537"/>
            <a:ext cx="2438390" cy="311245"/>
          </a:xfrm>
          <a:prstGeom prst="rect">
            <a:avLst/>
          </a:prstGeom>
        </p:spPr>
      </p:pic>
      <p:sp>
        <p:nvSpPr>
          <p:cNvPr id="7" name="Rectangle 6"/>
          <p:cNvSpPr/>
          <p:nvPr/>
        </p:nvSpPr>
        <p:spPr>
          <a:xfrm>
            <a:off x="0" y="4743450"/>
            <a:ext cx="2667000" cy="400050"/>
          </a:xfrm>
          <a:prstGeom prst="rect">
            <a:avLst/>
          </a:prstGeom>
          <a:solidFill>
            <a:srgbClr val="76A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528" y="4552626"/>
            <a:ext cx="534672" cy="533534"/>
          </a:xfrm>
          <a:prstGeom prst="rect">
            <a:avLst/>
          </a:prstGeom>
        </p:spPr>
      </p:pic>
      <p:sp>
        <p:nvSpPr>
          <p:cNvPr id="3" name="Content Placeholder 2"/>
          <p:cNvSpPr>
            <a:spLocks noGrp="1"/>
          </p:cNvSpPr>
          <p:nvPr>
            <p:ph idx="1"/>
          </p:nvPr>
        </p:nvSpPr>
        <p:spPr>
          <a:xfrm>
            <a:off x="381000" y="925938"/>
            <a:ext cx="8382000" cy="3760171"/>
          </a:xfrm>
        </p:spPr>
        <p:txBody>
          <a:bodyPr lIns="0" rIns="0">
            <a:normAutofit/>
          </a:bodyPr>
          <a:lstStyle/>
          <a:p>
            <a:pPr marL="0" indent="0" algn="ctr">
              <a:lnSpc>
                <a:spcPct val="150000"/>
              </a:lnSpc>
              <a:buNone/>
            </a:pPr>
            <a:r>
              <a:rPr lang="en-US" sz="2800" b="1" dirty="0">
                <a:solidFill>
                  <a:schemeClr val="tx1">
                    <a:lumMod val="75000"/>
                    <a:lumOff val="25000"/>
                  </a:schemeClr>
                </a:solidFill>
                <a:latin typeface="Arial" panose="020B0604020202020204" pitchFamily="34" charset="0"/>
                <a:cs typeface="Arial" panose="020B0604020202020204" pitchFamily="34" charset="0"/>
              </a:rPr>
              <a:t>GOAL</a:t>
            </a:r>
          </a:p>
          <a:p>
            <a:pPr marL="0" indent="0" algn="ctr">
              <a:lnSpc>
                <a:spcPct val="150000"/>
              </a:lnSpc>
              <a:buNone/>
            </a:pPr>
            <a:r>
              <a:rPr lang="en-US" sz="2800" dirty="0">
                <a:solidFill>
                  <a:schemeClr val="tx1">
                    <a:lumMod val="75000"/>
                    <a:lumOff val="25000"/>
                  </a:schemeClr>
                </a:solidFill>
                <a:latin typeface="Arial" panose="020B0604020202020204" pitchFamily="34" charset="0"/>
                <a:cs typeface="Arial" panose="020B0604020202020204" pitchFamily="34" charset="0"/>
              </a:rPr>
              <a:t>TO ERADICATE BLIGHT CONDITIONAS AS IDENTIFIED IN THE 1982 FEASIBILITY STUDY BASED ON F.S. 163.387</a:t>
            </a:r>
          </a:p>
        </p:txBody>
      </p:sp>
      <p:sp>
        <p:nvSpPr>
          <p:cNvPr id="9" name="Rectangle 8"/>
          <p:cNvSpPr/>
          <p:nvPr/>
        </p:nvSpPr>
        <p:spPr>
          <a:xfrm>
            <a:off x="1219200" y="211894"/>
            <a:ext cx="6553200" cy="523220"/>
          </a:xfrm>
          <a:prstGeom prst="rect">
            <a:avLst/>
          </a:prstGeom>
        </p:spPr>
        <p:txBody>
          <a:bodyPr wrap="square">
            <a:spAutoFit/>
          </a:bodyPr>
          <a:lstStyle/>
          <a:p>
            <a:pPr algn="ctr"/>
            <a:r>
              <a:rPr lang="en-US" sz="2800" b="1" dirty="0"/>
              <a:t>City of Titusville CRA strategic Plan</a:t>
            </a:r>
            <a:endParaRPr lang="en-US" sz="2800" b="1" u="sng" dirty="0"/>
          </a:p>
        </p:txBody>
      </p:sp>
    </p:spTree>
    <p:extLst>
      <p:ext uri="{BB962C8B-B14F-4D97-AF65-F5344CB8AC3E}">
        <p14:creationId xmlns:p14="http://schemas.microsoft.com/office/powerpoint/2010/main" val="549564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4743450"/>
            <a:ext cx="6400800" cy="400050"/>
          </a:xfrm>
          <a:prstGeom prst="rect">
            <a:avLst/>
          </a:prstGeom>
          <a:solidFill>
            <a:srgbClr val="2A2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796537"/>
            <a:ext cx="2438390" cy="311245"/>
          </a:xfrm>
          <a:prstGeom prst="rect">
            <a:avLst/>
          </a:prstGeom>
        </p:spPr>
      </p:pic>
      <p:sp>
        <p:nvSpPr>
          <p:cNvPr id="7" name="Rectangle 6"/>
          <p:cNvSpPr/>
          <p:nvPr/>
        </p:nvSpPr>
        <p:spPr>
          <a:xfrm>
            <a:off x="0" y="4743450"/>
            <a:ext cx="2667000" cy="400050"/>
          </a:xfrm>
          <a:prstGeom prst="rect">
            <a:avLst/>
          </a:prstGeom>
          <a:solidFill>
            <a:srgbClr val="76A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528" y="4552626"/>
            <a:ext cx="534672" cy="533534"/>
          </a:xfrm>
          <a:prstGeom prst="rect">
            <a:avLst/>
          </a:prstGeom>
        </p:spPr>
      </p:pic>
      <p:sp>
        <p:nvSpPr>
          <p:cNvPr id="3" name="Content Placeholder 2"/>
          <p:cNvSpPr>
            <a:spLocks noGrp="1"/>
          </p:cNvSpPr>
          <p:nvPr>
            <p:ph idx="1"/>
          </p:nvPr>
        </p:nvSpPr>
        <p:spPr>
          <a:xfrm>
            <a:off x="3064861" y="816428"/>
            <a:ext cx="5767412" cy="3281837"/>
          </a:xfrm>
        </p:spPr>
        <p:txBody>
          <a:bodyPr lIns="0" rIns="0">
            <a:noAutofit/>
          </a:bodyPr>
          <a:lstStyle/>
          <a:p>
            <a:pPr marL="0" indent="0">
              <a:lnSpc>
                <a:spcPct val="90000"/>
              </a:lnSpc>
              <a:buNone/>
            </a:pPr>
            <a:r>
              <a:rPr lang="en-US" sz="1600" b="1" dirty="0"/>
              <a:t>GOAL 1 - ADMINISTRATION OF THE CRA</a:t>
            </a:r>
          </a:p>
          <a:p>
            <a:pPr marL="0" indent="0">
              <a:lnSpc>
                <a:spcPct val="90000"/>
              </a:lnSpc>
              <a:buNone/>
            </a:pPr>
            <a:r>
              <a:rPr lang="en-US" sz="1600" dirty="0"/>
              <a:t>Objective –To maintain cost-effective operation of the Community Redevelopment Agency and effective administration for achievement of redevelopment goals and maintain compliance with legal requirements.  </a:t>
            </a:r>
          </a:p>
          <a:p>
            <a:pPr marL="0" indent="0">
              <a:lnSpc>
                <a:spcPct val="90000"/>
              </a:lnSpc>
              <a:buNone/>
            </a:pPr>
            <a:r>
              <a:rPr lang="en-US" sz="1600" b="1" dirty="0"/>
              <a:t>GOAL 2 – HOUSING  </a:t>
            </a:r>
          </a:p>
          <a:p>
            <a:pPr marL="0" indent="0">
              <a:lnSpc>
                <a:spcPct val="90000"/>
              </a:lnSpc>
              <a:buNone/>
            </a:pPr>
            <a:r>
              <a:rPr lang="en-US" sz="1600" dirty="0"/>
              <a:t>Objective – Promote, encourage, and incentivize residential development and occupancy within  the CRA and encourage improvement and rehabilitation of deteriorating residential housing stock within the CRA. </a:t>
            </a:r>
          </a:p>
          <a:p>
            <a:pPr marL="0" indent="0">
              <a:lnSpc>
                <a:spcPct val="90000"/>
              </a:lnSpc>
              <a:buNone/>
            </a:pPr>
            <a:r>
              <a:rPr lang="en-US" sz="1600" b="1" dirty="0"/>
              <a:t>GOAL 3 – COMMUNITY AND CULTURE</a:t>
            </a:r>
          </a:p>
          <a:p>
            <a:pPr marL="0" indent="0">
              <a:lnSpc>
                <a:spcPct val="90000"/>
              </a:lnSpc>
              <a:buNone/>
            </a:pPr>
            <a:r>
              <a:rPr lang="en-US" sz="1600" dirty="0"/>
              <a:t>Objectives – Preserve and promote Titusville’s historic assets and resources.  Support private sector and community efforts to develop additional entertainment and performance venues, gallery spaces, and lodging facilities.  Support and promote the installation of public art within the CRA. </a:t>
            </a:r>
          </a:p>
        </p:txBody>
      </p:sp>
      <p:sp>
        <p:nvSpPr>
          <p:cNvPr id="9" name="Rectangle 8"/>
          <p:cNvSpPr/>
          <p:nvPr/>
        </p:nvSpPr>
        <p:spPr>
          <a:xfrm>
            <a:off x="3048000" y="170097"/>
            <a:ext cx="5638799" cy="646331"/>
          </a:xfrm>
          <a:prstGeom prst="rect">
            <a:avLst/>
          </a:prstGeom>
        </p:spPr>
        <p:txBody>
          <a:bodyPr wrap="square">
            <a:spAutoFit/>
          </a:bodyPr>
          <a:lstStyle/>
          <a:p>
            <a:r>
              <a:rPr lang="en-US" sz="3600" dirty="0"/>
              <a:t>Goals &amp; Objectives</a:t>
            </a:r>
          </a:p>
        </p:txBody>
      </p:sp>
      <p:pic>
        <p:nvPicPr>
          <p:cNvPr id="10" name="Content Placeholder 4">
            <a:extLst>
              <a:ext uri="{FF2B5EF4-FFF2-40B4-BE49-F238E27FC236}">
                <a16:creationId xmlns:a16="http://schemas.microsoft.com/office/drawing/2014/main" id="{73EE4F19-22B9-4E12-8193-4D61F8D03C45}"/>
              </a:ext>
            </a:extLst>
          </p:cNvPr>
          <p:cNvPicPr>
            <a:picLocks noChangeAspect="1"/>
          </p:cNvPicPr>
          <p:nvPr/>
        </p:nvPicPr>
        <p:blipFill>
          <a:blip r:embed="rId5"/>
          <a:stretch>
            <a:fillRect/>
          </a:stretch>
        </p:blipFill>
        <p:spPr>
          <a:xfrm>
            <a:off x="381000" y="872259"/>
            <a:ext cx="2521526" cy="3223491"/>
          </a:xfrm>
          <a:prstGeom prst="rect">
            <a:avLst/>
          </a:prstGeom>
        </p:spPr>
      </p:pic>
    </p:spTree>
    <p:extLst>
      <p:ext uri="{BB962C8B-B14F-4D97-AF65-F5344CB8AC3E}">
        <p14:creationId xmlns:p14="http://schemas.microsoft.com/office/powerpoint/2010/main" val="1497264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4743450"/>
            <a:ext cx="6400800" cy="400050"/>
          </a:xfrm>
          <a:prstGeom prst="rect">
            <a:avLst/>
          </a:prstGeom>
          <a:solidFill>
            <a:srgbClr val="2A2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796537"/>
            <a:ext cx="2438390" cy="311245"/>
          </a:xfrm>
          <a:prstGeom prst="rect">
            <a:avLst/>
          </a:prstGeom>
        </p:spPr>
      </p:pic>
      <p:sp>
        <p:nvSpPr>
          <p:cNvPr id="7" name="Rectangle 6"/>
          <p:cNvSpPr/>
          <p:nvPr/>
        </p:nvSpPr>
        <p:spPr>
          <a:xfrm>
            <a:off x="0" y="4743450"/>
            <a:ext cx="2667000" cy="400050"/>
          </a:xfrm>
          <a:prstGeom prst="rect">
            <a:avLst/>
          </a:prstGeom>
          <a:solidFill>
            <a:srgbClr val="76A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528" y="4552626"/>
            <a:ext cx="534672" cy="533534"/>
          </a:xfrm>
          <a:prstGeom prst="rect">
            <a:avLst/>
          </a:prstGeom>
        </p:spPr>
      </p:pic>
      <p:sp>
        <p:nvSpPr>
          <p:cNvPr id="3" name="Content Placeholder 2"/>
          <p:cNvSpPr>
            <a:spLocks noGrp="1"/>
          </p:cNvSpPr>
          <p:nvPr>
            <p:ph idx="1"/>
          </p:nvPr>
        </p:nvSpPr>
        <p:spPr>
          <a:xfrm>
            <a:off x="4343400" y="971550"/>
            <a:ext cx="4497072" cy="3962400"/>
          </a:xfrm>
        </p:spPr>
        <p:txBody>
          <a:bodyPr lIns="0" rIns="0">
            <a:noAutofit/>
          </a:bodyPr>
          <a:lstStyle/>
          <a:p>
            <a:pPr marL="0" indent="0">
              <a:lnSpc>
                <a:spcPct val="90000"/>
              </a:lnSpc>
              <a:buNone/>
            </a:pPr>
            <a:r>
              <a:rPr lang="en-US" sz="1600" b="1" dirty="0"/>
              <a:t>GOAL 4 – ECONOMIC DEVELOPMENT </a:t>
            </a:r>
          </a:p>
          <a:p>
            <a:pPr marL="0" indent="0">
              <a:lnSpc>
                <a:spcPct val="90000"/>
              </a:lnSpc>
              <a:buNone/>
            </a:pPr>
            <a:r>
              <a:rPr lang="en-US" sz="1600" dirty="0"/>
              <a:t>Objectives – Increase private sector investment, small business development , and economic activity within the CRA.  Increase utilization of underdeveloped and underutilized parcels. Recruit and retain businesses by acting as a liaison, resource, and advocate for existing and potential businesses within the CRA. Encourage hospitality, lodging and entertainment venue development within the CRA. </a:t>
            </a:r>
          </a:p>
          <a:p>
            <a:pPr marL="0" indent="0">
              <a:lnSpc>
                <a:spcPct val="90000"/>
              </a:lnSpc>
              <a:buNone/>
            </a:pPr>
            <a:r>
              <a:rPr lang="en-US" sz="1600" b="1" dirty="0"/>
              <a:t>GOAL 5 – PUBLIC SPACES</a:t>
            </a:r>
          </a:p>
          <a:p>
            <a:pPr marL="0" indent="0">
              <a:lnSpc>
                <a:spcPct val="90000"/>
              </a:lnSpc>
              <a:buNone/>
            </a:pPr>
            <a:r>
              <a:rPr lang="en-US" sz="1600" dirty="0"/>
              <a:t>Objective – Create safe and accessible public spaces within the CRA while creating a visually unified CRA utilizing a consistent design theme. Evaluate vacant and underutilized sites for the development of public open space. </a:t>
            </a:r>
          </a:p>
        </p:txBody>
      </p:sp>
      <p:sp>
        <p:nvSpPr>
          <p:cNvPr id="9" name="Rectangle 8"/>
          <p:cNvSpPr/>
          <p:nvPr/>
        </p:nvSpPr>
        <p:spPr>
          <a:xfrm>
            <a:off x="2895600" y="146735"/>
            <a:ext cx="6034857" cy="646331"/>
          </a:xfrm>
          <a:prstGeom prst="rect">
            <a:avLst/>
          </a:prstGeom>
        </p:spPr>
        <p:txBody>
          <a:bodyPr wrap="none">
            <a:spAutoFit/>
          </a:bodyPr>
          <a:lstStyle/>
          <a:p>
            <a:r>
              <a:rPr lang="en-US" sz="3600" dirty="0"/>
              <a:t>Goals &amp; Objectives (Continued)</a:t>
            </a:r>
          </a:p>
        </p:txBody>
      </p:sp>
      <p:pic>
        <p:nvPicPr>
          <p:cNvPr id="10" name="Content Placeholder 1">
            <a:extLst>
              <a:ext uri="{FF2B5EF4-FFF2-40B4-BE49-F238E27FC236}">
                <a16:creationId xmlns:a16="http://schemas.microsoft.com/office/drawing/2014/main" id="{08D315BF-607C-4265-A583-A6933023A9FC}"/>
              </a:ext>
            </a:extLst>
          </p:cNvPr>
          <p:cNvPicPr>
            <a:picLocks noChangeAspect="1"/>
          </p:cNvPicPr>
          <p:nvPr/>
        </p:nvPicPr>
        <p:blipFill>
          <a:blip r:embed="rId5"/>
          <a:stretch>
            <a:fillRect/>
          </a:stretch>
        </p:blipFill>
        <p:spPr>
          <a:xfrm>
            <a:off x="303528" y="1047750"/>
            <a:ext cx="3814619" cy="2540000"/>
          </a:xfrm>
          <a:prstGeom prst="rect">
            <a:avLst/>
          </a:prstGeom>
        </p:spPr>
      </p:pic>
    </p:spTree>
    <p:extLst>
      <p:ext uri="{BB962C8B-B14F-4D97-AF65-F5344CB8AC3E}">
        <p14:creationId xmlns:p14="http://schemas.microsoft.com/office/powerpoint/2010/main" val="374194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4743450"/>
            <a:ext cx="6400800" cy="400050"/>
          </a:xfrm>
          <a:prstGeom prst="rect">
            <a:avLst/>
          </a:prstGeom>
          <a:solidFill>
            <a:srgbClr val="2A2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796537"/>
            <a:ext cx="2438390" cy="311245"/>
          </a:xfrm>
          <a:prstGeom prst="rect">
            <a:avLst/>
          </a:prstGeom>
        </p:spPr>
      </p:pic>
      <p:sp>
        <p:nvSpPr>
          <p:cNvPr id="7" name="Rectangle 6"/>
          <p:cNvSpPr/>
          <p:nvPr/>
        </p:nvSpPr>
        <p:spPr>
          <a:xfrm>
            <a:off x="0" y="4743450"/>
            <a:ext cx="2667000" cy="400050"/>
          </a:xfrm>
          <a:prstGeom prst="rect">
            <a:avLst/>
          </a:prstGeom>
          <a:solidFill>
            <a:srgbClr val="76A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528" y="4552626"/>
            <a:ext cx="534672" cy="533534"/>
          </a:xfrm>
          <a:prstGeom prst="rect">
            <a:avLst/>
          </a:prstGeom>
        </p:spPr>
      </p:pic>
      <p:sp>
        <p:nvSpPr>
          <p:cNvPr id="3" name="Content Placeholder 2"/>
          <p:cNvSpPr>
            <a:spLocks noGrp="1"/>
          </p:cNvSpPr>
          <p:nvPr>
            <p:ph idx="1"/>
          </p:nvPr>
        </p:nvSpPr>
        <p:spPr>
          <a:xfrm>
            <a:off x="3352799" y="816428"/>
            <a:ext cx="5479473" cy="3281837"/>
          </a:xfrm>
        </p:spPr>
        <p:txBody>
          <a:bodyPr lIns="0" rIns="0">
            <a:noAutofit/>
          </a:bodyPr>
          <a:lstStyle/>
          <a:p>
            <a:pPr marL="0" indent="0">
              <a:lnSpc>
                <a:spcPct val="90000"/>
              </a:lnSpc>
              <a:buNone/>
            </a:pPr>
            <a:r>
              <a:rPr lang="en-US" sz="1600" b="1" dirty="0"/>
              <a:t>GOAL 6 – INFRASTRUCTURE</a:t>
            </a:r>
          </a:p>
          <a:p>
            <a:pPr marL="0" indent="0">
              <a:lnSpc>
                <a:spcPct val="90000"/>
              </a:lnSpc>
              <a:buNone/>
            </a:pPr>
            <a:r>
              <a:rPr lang="en-US" sz="1600" dirty="0"/>
              <a:t>Objectives –  Prioritize infrastructure improvements and amenity installation that will facilitate new development and redevelopment projects within the CRA.  Ensure the preservation of the natural environment and appropriate management of vital natural resources.  </a:t>
            </a:r>
          </a:p>
          <a:p>
            <a:pPr marL="0" indent="0">
              <a:lnSpc>
                <a:spcPct val="90000"/>
              </a:lnSpc>
              <a:buNone/>
            </a:pPr>
            <a:r>
              <a:rPr lang="en-US" sz="1600" b="1" dirty="0"/>
              <a:t>GOAL 7 – PUBLIC HEALTH AND SAFETY </a:t>
            </a:r>
          </a:p>
          <a:p>
            <a:pPr marL="0" indent="0">
              <a:lnSpc>
                <a:spcPct val="90000"/>
              </a:lnSpc>
              <a:buNone/>
            </a:pPr>
            <a:r>
              <a:rPr lang="en-US" sz="1600" dirty="0"/>
              <a:t>Objectives – Improve community safety within the CRA.  Provide training to CRA staff and community regarding public health and safety issues. Improve pedestrian and bicyclist safety within the CRA.  </a:t>
            </a:r>
          </a:p>
          <a:p>
            <a:pPr marL="0" indent="0">
              <a:lnSpc>
                <a:spcPct val="90000"/>
              </a:lnSpc>
              <a:buNone/>
            </a:pPr>
            <a:r>
              <a:rPr lang="en-US" sz="1600" b="1" dirty="0"/>
              <a:t>GOAL 8 – REGULATORY ENVIRONMENT</a:t>
            </a:r>
          </a:p>
          <a:p>
            <a:pPr marL="0" indent="0">
              <a:lnSpc>
                <a:spcPct val="90000"/>
              </a:lnSpc>
              <a:buNone/>
            </a:pPr>
            <a:r>
              <a:rPr lang="en-US" sz="1600" dirty="0"/>
              <a:t>Objective – Evaluate current development regulations to identify potential revisions that would encourage additional private sector development within the CRA. </a:t>
            </a:r>
          </a:p>
        </p:txBody>
      </p:sp>
      <p:sp>
        <p:nvSpPr>
          <p:cNvPr id="9" name="Rectangle 8"/>
          <p:cNvSpPr/>
          <p:nvPr/>
        </p:nvSpPr>
        <p:spPr>
          <a:xfrm>
            <a:off x="3429000" y="170097"/>
            <a:ext cx="5257799" cy="646331"/>
          </a:xfrm>
          <a:prstGeom prst="rect">
            <a:avLst/>
          </a:prstGeom>
        </p:spPr>
        <p:txBody>
          <a:bodyPr wrap="square">
            <a:spAutoFit/>
          </a:bodyPr>
          <a:lstStyle/>
          <a:p>
            <a:r>
              <a:rPr lang="en-US" sz="3600" dirty="0"/>
              <a:t>Goals &amp; Obj (Continued)</a:t>
            </a:r>
          </a:p>
        </p:txBody>
      </p:sp>
      <p:pic>
        <p:nvPicPr>
          <p:cNvPr id="11" name="Picture 10">
            <a:extLst>
              <a:ext uri="{FF2B5EF4-FFF2-40B4-BE49-F238E27FC236}">
                <a16:creationId xmlns:a16="http://schemas.microsoft.com/office/drawing/2014/main" id="{37405060-22B8-4ACE-B9C9-9CB438A825CF}"/>
              </a:ext>
            </a:extLst>
          </p:cNvPr>
          <p:cNvPicPr>
            <a:picLocks noChangeAspect="1"/>
          </p:cNvPicPr>
          <p:nvPr/>
        </p:nvPicPr>
        <p:blipFill>
          <a:blip r:embed="rId5"/>
          <a:stretch>
            <a:fillRect/>
          </a:stretch>
        </p:blipFill>
        <p:spPr>
          <a:xfrm>
            <a:off x="188008" y="302058"/>
            <a:ext cx="2880570" cy="4155156"/>
          </a:xfrm>
          <a:prstGeom prst="rect">
            <a:avLst/>
          </a:prstGeom>
        </p:spPr>
      </p:pic>
    </p:spTree>
    <p:extLst>
      <p:ext uri="{BB962C8B-B14F-4D97-AF65-F5344CB8AC3E}">
        <p14:creationId xmlns:p14="http://schemas.microsoft.com/office/powerpoint/2010/main" val="414169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4743450"/>
            <a:ext cx="6400800" cy="400050"/>
          </a:xfrm>
          <a:prstGeom prst="rect">
            <a:avLst/>
          </a:prstGeom>
          <a:solidFill>
            <a:srgbClr val="2A2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796537"/>
            <a:ext cx="2438390" cy="311245"/>
          </a:xfrm>
          <a:prstGeom prst="rect">
            <a:avLst/>
          </a:prstGeom>
        </p:spPr>
      </p:pic>
      <p:sp>
        <p:nvSpPr>
          <p:cNvPr id="7" name="Rectangle 6"/>
          <p:cNvSpPr/>
          <p:nvPr/>
        </p:nvSpPr>
        <p:spPr>
          <a:xfrm>
            <a:off x="0" y="4743450"/>
            <a:ext cx="2667000" cy="400050"/>
          </a:xfrm>
          <a:prstGeom prst="rect">
            <a:avLst/>
          </a:prstGeom>
          <a:solidFill>
            <a:srgbClr val="76A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528" y="4552626"/>
            <a:ext cx="534672" cy="533534"/>
          </a:xfrm>
          <a:prstGeom prst="rect">
            <a:avLst/>
          </a:prstGeom>
        </p:spPr>
      </p:pic>
      <p:sp>
        <p:nvSpPr>
          <p:cNvPr id="2" name="Title 1">
            <a:extLst>
              <a:ext uri="{FF2B5EF4-FFF2-40B4-BE49-F238E27FC236}">
                <a16:creationId xmlns:a16="http://schemas.microsoft.com/office/drawing/2014/main" id="{78BF1A7D-AE6E-451B-8164-ED562D4D8DEC}"/>
              </a:ext>
            </a:extLst>
          </p:cNvPr>
          <p:cNvSpPr>
            <a:spLocks noGrp="1"/>
          </p:cNvSpPr>
          <p:nvPr>
            <p:ph type="title"/>
          </p:nvPr>
        </p:nvSpPr>
        <p:spPr/>
        <p:txBody>
          <a:bodyPr/>
          <a:lstStyle/>
          <a:p>
            <a:r>
              <a:rPr lang="en-US" dirty="0"/>
              <a:t>Florida Statute 189.0694</a:t>
            </a:r>
          </a:p>
        </p:txBody>
      </p:sp>
      <p:sp>
        <p:nvSpPr>
          <p:cNvPr id="3" name="Content Placeholder 2"/>
          <p:cNvSpPr>
            <a:spLocks noGrp="1"/>
          </p:cNvSpPr>
          <p:nvPr>
            <p:ph sz="half" idx="1"/>
          </p:nvPr>
        </p:nvSpPr>
        <p:spPr>
          <a:xfrm>
            <a:off x="4876800" y="2157507"/>
            <a:ext cx="4038600" cy="2550225"/>
          </a:xfrm>
          <a:ln>
            <a:solidFill>
              <a:schemeClr val="accent1"/>
            </a:solidFill>
          </a:ln>
        </p:spPr>
        <p:txBody>
          <a:bodyPr lIns="0" rIns="0">
            <a:noAutofit/>
          </a:bodyPr>
          <a:lstStyle/>
          <a:p>
            <a:pPr>
              <a:buFont typeface="Wingdings" panose="05000000000000000000" pitchFamily="2" charset="2"/>
              <a:buChar char="q"/>
            </a:pPr>
            <a:r>
              <a:rPr lang="en-US" sz="1200" dirty="0"/>
              <a:t>All special districts must establish goals and objectives for each program and activity they undertake by October 1, 2024.</a:t>
            </a:r>
          </a:p>
          <a:p>
            <a:pPr>
              <a:buFont typeface="Wingdings" panose="05000000000000000000" pitchFamily="2" charset="2"/>
              <a:buChar char="q"/>
            </a:pPr>
            <a:r>
              <a:rPr lang="en-US" sz="1200" dirty="0"/>
              <a:t>Special districts are required to create performance measures and standards to determine if their goals and objectives are being achieved. </a:t>
            </a:r>
          </a:p>
          <a:p>
            <a:pPr>
              <a:buFont typeface="Wingdings" panose="05000000000000000000" pitchFamily="2" charset="2"/>
              <a:buChar char="q"/>
            </a:pPr>
            <a:r>
              <a:rPr lang="en-US" sz="1200" dirty="0"/>
              <a:t>An annual report must be published by December 1 each year, which must include:</a:t>
            </a:r>
          </a:p>
          <a:p>
            <a:pPr>
              <a:buFont typeface="Wingdings" panose="05000000000000000000" pitchFamily="2" charset="2"/>
              <a:buChar char="q"/>
            </a:pPr>
            <a:r>
              <a:rPr lang="en-US" sz="1200" dirty="0"/>
              <a:t>A description of the goals and objectives achieved</a:t>
            </a:r>
          </a:p>
          <a:p>
            <a:pPr>
              <a:buFont typeface="Wingdings" panose="05000000000000000000" pitchFamily="2" charset="2"/>
              <a:buChar char="q"/>
            </a:pPr>
            <a:r>
              <a:rPr lang="en-US" sz="1200" dirty="0"/>
              <a:t>The performance measures and standard used to make this determination</a:t>
            </a:r>
          </a:p>
          <a:p>
            <a:pPr>
              <a:buFont typeface="Wingdings" panose="05000000000000000000" pitchFamily="2" charset="2"/>
              <a:buChar char="q"/>
            </a:pPr>
            <a:r>
              <a:rPr lang="en-US" sz="1200" dirty="0"/>
              <a:t>A list of any goals or objectives that were not achieved</a:t>
            </a:r>
            <a:endParaRPr lang="en-US" sz="1400" dirty="0"/>
          </a:p>
        </p:txBody>
      </p:sp>
      <p:sp>
        <p:nvSpPr>
          <p:cNvPr id="8" name="Content Placeholder 7">
            <a:extLst>
              <a:ext uri="{FF2B5EF4-FFF2-40B4-BE49-F238E27FC236}">
                <a16:creationId xmlns:a16="http://schemas.microsoft.com/office/drawing/2014/main" id="{C542F96E-16FE-4D96-BAD1-DE8F0551CE5F}"/>
              </a:ext>
            </a:extLst>
          </p:cNvPr>
          <p:cNvSpPr>
            <a:spLocks noGrp="1"/>
          </p:cNvSpPr>
          <p:nvPr>
            <p:ph sz="half" idx="2"/>
          </p:nvPr>
        </p:nvSpPr>
        <p:spPr>
          <a:xfrm>
            <a:off x="299898" y="922063"/>
            <a:ext cx="8615501" cy="1235444"/>
          </a:xfrm>
          <a:ln>
            <a:solidFill>
              <a:schemeClr val="accent1"/>
            </a:solidFill>
          </a:ln>
        </p:spPr>
        <p:txBody>
          <a:bodyPr>
            <a:normAutofit/>
          </a:bodyPr>
          <a:lstStyle/>
          <a:p>
            <a:pPr marL="0" indent="0">
              <a:buNone/>
            </a:pPr>
            <a:r>
              <a:rPr lang="en-US" sz="1800" dirty="0"/>
              <a:t>These new requirements aim to increase accountability and transparency for special districts by ensuring they have clear objectives and are regularly assessing their performance.  The annual reporting requirement will provide stakeholders with insights into the effectiveness of special district programs and activities. </a:t>
            </a:r>
          </a:p>
        </p:txBody>
      </p:sp>
      <p:sp>
        <p:nvSpPr>
          <p:cNvPr id="12" name="Content Placeholder 7">
            <a:extLst>
              <a:ext uri="{FF2B5EF4-FFF2-40B4-BE49-F238E27FC236}">
                <a16:creationId xmlns:a16="http://schemas.microsoft.com/office/drawing/2014/main" id="{E3BC7F82-7763-46AC-B11F-FAFD30275F27}"/>
              </a:ext>
            </a:extLst>
          </p:cNvPr>
          <p:cNvSpPr txBox="1">
            <a:spLocks/>
          </p:cNvSpPr>
          <p:nvPr/>
        </p:nvSpPr>
        <p:spPr>
          <a:xfrm>
            <a:off x="304800" y="2280236"/>
            <a:ext cx="4571999" cy="1967914"/>
          </a:xfrm>
          <a:prstGeom prst="rect">
            <a:avLst/>
          </a:prstGeom>
          <a:ln>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HB 7013, which passed on April 26, 2024, makes several important changes to the laws governing special districts, including Community Redevelopment Agencies (CRAs).  The bill revises Florida Statue 189.0694 with the following key requirements:</a:t>
            </a:r>
          </a:p>
        </p:txBody>
      </p:sp>
    </p:spTree>
    <p:extLst>
      <p:ext uri="{BB962C8B-B14F-4D97-AF65-F5344CB8AC3E}">
        <p14:creationId xmlns:p14="http://schemas.microsoft.com/office/powerpoint/2010/main" val="171915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96BD1F-B6EE-109B-111F-2E6BCB37FAA8}"/>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B28D8AA-685E-2107-05EF-B468FA54A5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B1A8F04-8D9F-E981-4C57-169A0E1F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D4678BB-7E53-BED1-7C3D-5942A3C0C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792DFA2-D4CE-626B-EFCC-7755942E8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C5FEDD-3B63-79FF-FD60-D3FBD5B20078}"/>
              </a:ext>
            </a:extLst>
          </p:cNvPr>
          <p:cNvSpPr>
            <a:spLocks noGrp="1"/>
          </p:cNvSpPr>
          <p:nvPr>
            <p:ph type="title"/>
          </p:nvPr>
        </p:nvSpPr>
        <p:spPr>
          <a:xfrm>
            <a:off x="1028697" y="261649"/>
            <a:ext cx="7533018" cy="481302"/>
          </a:xfrm>
        </p:spPr>
        <p:txBody>
          <a:bodyPr anchor="ctr">
            <a:normAutofit fontScale="90000"/>
          </a:bodyPr>
          <a:lstStyle/>
          <a:p>
            <a:pPr marL="0" marR="0" lvl="0" indent="0" defTabSz="914400" rtl="0" eaLnBrk="0" fontAlgn="base" latinLnBrk="0" hangingPunct="0">
              <a:spcBef>
                <a:spcPct val="0"/>
              </a:spcBef>
              <a:spcAft>
                <a:spcPct val="0"/>
              </a:spcAft>
              <a:buClrTx/>
              <a:buSzTx/>
              <a:buFontTx/>
              <a:buNone/>
              <a:tabLst/>
            </a:pPr>
            <a:r>
              <a:rPr kumimoji="0" lang="en-US" altLang="en-US" sz="30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  FY 2026 Budget Summary</a:t>
            </a:r>
          </a:p>
          <a:p>
            <a:pPr marL="0" marR="0" lvl="0" indent="0" defTabSz="914400" rtl="0" eaLnBrk="0" fontAlgn="base" latinLnBrk="0" hangingPunct="0">
              <a:spcBef>
                <a:spcPct val="0"/>
              </a:spcBef>
              <a:spcAft>
                <a:spcPct val="0"/>
              </a:spcAft>
              <a:buClrTx/>
              <a:buSzTx/>
              <a:buFontTx/>
              <a:buNone/>
              <a:tabLst/>
            </a:pPr>
            <a:endParaRPr kumimoji="0" lang="en-US" altLang="en-US" sz="3000" b="0" i="0" u="none" strike="noStrike" cap="none" normalizeH="0" baseline="0" dirty="0">
              <a:ln>
                <a:noFill/>
              </a:ln>
              <a:solidFill>
                <a:srgbClr val="FFFFFF"/>
              </a:solidFill>
              <a:effectLst/>
              <a:latin typeface="Arial" panose="020B0604020202020204" pitchFamily="34" charset="0"/>
            </a:endParaRPr>
          </a:p>
        </p:txBody>
      </p:sp>
      <p:graphicFrame>
        <p:nvGraphicFramePr>
          <p:cNvPr id="4" name="Content Placeholder 3">
            <a:extLst>
              <a:ext uri="{FF2B5EF4-FFF2-40B4-BE49-F238E27FC236}">
                <a16:creationId xmlns:a16="http://schemas.microsoft.com/office/drawing/2014/main" id="{E64868B5-AF8F-9275-CE1D-14788C9CE725}"/>
              </a:ext>
            </a:extLst>
          </p:cNvPr>
          <p:cNvGraphicFramePr>
            <a:graphicFrameLocks noGrp="1"/>
          </p:cNvGraphicFramePr>
          <p:nvPr>
            <p:ph idx="1"/>
            <p:extLst>
              <p:ext uri="{D42A27DB-BD31-4B8C-83A1-F6EECF244321}">
                <p14:modId xmlns:p14="http://schemas.microsoft.com/office/powerpoint/2010/main" val="202277445"/>
              </p:ext>
            </p:extLst>
          </p:nvPr>
        </p:nvGraphicFramePr>
        <p:xfrm>
          <a:off x="762000" y="819150"/>
          <a:ext cx="7822868" cy="3863502"/>
        </p:xfrm>
        <a:graphic>
          <a:graphicData uri="http://schemas.openxmlformats.org/drawingml/2006/table">
            <a:tbl>
              <a:tblPr firstRow="1" bandRow="1"/>
              <a:tblGrid>
                <a:gridCol w="5977456">
                  <a:extLst>
                    <a:ext uri="{9D8B030D-6E8A-4147-A177-3AD203B41FA5}">
                      <a16:colId xmlns:a16="http://schemas.microsoft.com/office/drawing/2014/main" val="1660888503"/>
                    </a:ext>
                  </a:extLst>
                </a:gridCol>
                <a:gridCol w="1845412">
                  <a:extLst>
                    <a:ext uri="{9D8B030D-6E8A-4147-A177-3AD203B41FA5}">
                      <a16:colId xmlns:a16="http://schemas.microsoft.com/office/drawing/2014/main" val="603784228"/>
                    </a:ext>
                  </a:extLst>
                </a:gridCol>
              </a:tblGrid>
              <a:tr h="499004">
                <a:tc>
                  <a:txBody>
                    <a:bodyPr/>
                    <a:lstStyle/>
                    <a:p>
                      <a:pPr algn="l" fontAlgn="ctr">
                        <a:lnSpc>
                          <a:spcPts val="1800"/>
                        </a:lnSpc>
                        <a:buNone/>
                      </a:pPr>
                      <a:r>
                        <a:rPr lang="en-US" sz="1200" b="1" dirty="0">
                          <a:effectLst/>
                          <a:latin typeface="inherit"/>
                        </a:rPr>
                        <a:t>Category</a:t>
                      </a:r>
                    </a:p>
                  </a:txBody>
                  <a:tcPr marL="59507" marR="59507" marT="47606" marB="476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CECEC"/>
                    </a:solidFill>
                  </a:tcPr>
                </a:tc>
                <a:tc>
                  <a:txBody>
                    <a:bodyPr/>
                    <a:lstStyle/>
                    <a:p>
                      <a:pPr algn="l" fontAlgn="ctr">
                        <a:lnSpc>
                          <a:spcPts val="1800"/>
                        </a:lnSpc>
                        <a:buNone/>
                      </a:pPr>
                      <a:r>
                        <a:rPr lang="en-US" sz="1200" b="1">
                          <a:effectLst/>
                          <a:latin typeface="inherit"/>
                        </a:rPr>
                        <a:t>Amount</a:t>
                      </a:r>
                    </a:p>
                  </a:txBody>
                  <a:tcPr marL="59507" marR="59507" marT="47606" marB="476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CECEC"/>
                    </a:solidFill>
                  </a:tcPr>
                </a:tc>
                <a:extLst>
                  <a:ext uri="{0D108BD9-81ED-4DB2-BD59-A6C34878D82A}">
                    <a16:rowId xmlns:a16="http://schemas.microsoft.com/office/drawing/2014/main" val="456008105"/>
                  </a:ext>
                </a:extLst>
              </a:tr>
              <a:tr h="336895">
                <a:tc>
                  <a:txBody>
                    <a:bodyPr/>
                    <a:lstStyle/>
                    <a:p>
                      <a:pPr algn="l" fontAlgn="t">
                        <a:buNone/>
                      </a:pPr>
                      <a:r>
                        <a:rPr lang="en-US" sz="1200" b="1" dirty="0">
                          <a:effectLst/>
                          <a:latin typeface="inherit"/>
                        </a:rPr>
                        <a:t>Total CRA Fund</a:t>
                      </a:r>
                      <a:endParaRPr lang="en-US" sz="1200" dirty="0">
                        <a:effectLst/>
                        <a:latin typeface="inherit"/>
                      </a:endParaRPr>
                    </a:p>
                  </a:txBody>
                  <a:tcPr marL="59507" marR="59507" marT="47606" marB="4760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fontAlgn="t">
                        <a:buNone/>
                      </a:pPr>
                      <a:r>
                        <a:rPr lang="en-US" sz="1200" b="1">
                          <a:effectLst/>
                          <a:latin typeface="inherit"/>
                        </a:rPr>
                        <a:t>$1,167,804</a:t>
                      </a:r>
                      <a:endParaRPr lang="en-US" sz="1200">
                        <a:effectLst/>
                        <a:latin typeface="inherit"/>
                      </a:endParaRPr>
                    </a:p>
                  </a:txBody>
                  <a:tcPr marL="59507" marR="59507" marT="47606" marB="4760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639458354"/>
                  </a:ext>
                </a:extLst>
              </a:tr>
              <a:tr h="478804">
                <a:tc>
                  <a:txBody>
                    <a:bodyPr/>
                    <a:lstStyle/>
                    <a:p>
                      <a:pPr algn="l" fontAlgn="t">
                        <a:buNone/>
                      </a:pPr>
                      <a:r>
                        <a:rPr lang="en-US" sz="1200" b="1" dirty="0">
                          <a:effectLst/>
                          <a:latin typeface="inherit"/>
                        </a:rPr>
                        <a:t>Revenue Sources</a:t>
                      </a:r>
                      <a:endParaRPr lang="en-US" sz="1200" dirty="0">
                        <a:effectLst/>
                        <a:latin typeface="inherit"/>
                      </a:endParaRPr>
                    </a:p>
                  </a:txBody>
                  <a:tcPr marL="59507" marR="59507" marT="47606" marB="4760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fontAlgn="t">
                        <a:buNone/>
                      </a:pPr>
                      <a:br>
                        <a:rPr lang="en-US" sz="1200">
                          <a:effectLst/>
                          <a:latin typeface="inherit"/>
                        </a:rPr>
                      </a:br>
                      <a:endParaRPr lang="en-US" sz="1200">
                        <a:effectLst/>
                        <a:latin typeface="inherit"/>
                      </a:endParaRPr>
                    </a:p>
                  </a:txBody>
                  <a:tcPr marL="59507" marR="59507" marT="47606" marB="4760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2667690541"/>
                  </a:ext>
                </a:extLst>
              </a:tr>
              <a:tr h="288850">
                <a:tc>
                  <a:txBody>
                    <a:bodyPr/>
                    <a:lstStyle/>
                    <a:p>
                      <a:pPr algn="l" fontAlgn="t">
                        <a:buNone/>
                      </a:pPr>
                      <a:r>
                        <a:rPr lang="en-US" sz="1200" dirty="0">
                          <a:effectLst/>
                          <a:latin typeface="inherit"/>
                        </a:rPr>
                        <a:t>– County Contribution</a:t>
                      </a:r>
                    </a:p>
                  </a:txBody>
                  <a:tcPr marL="59507" marR="59507" marT="47606" marB="4760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fontAlgn="t">
                        <a:buNone/>
                      </a:pPr>
                      <a:r>
                        <a:rPr lang="en-US" sz="1200">
                          <a:effectLst/>
                          <a:latin typeface="inherit"/>
                        </a:rPr>
                        <a:t>$370,000</a:t>
                      </a:r>
                    </a:p>
                  </a:txBody>
                  <a:tcPr marL="59507" marR="59507" marT="47606" marB="4760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3610842591"/>
                  </a:ext>
                </a:extLst>
              </a:tr>
              <a:tr h="288850">
                <a:tc>
                  <a:txBody>
                    <a:bodyPr/>
                    <a:lstStyle/>
                    <a:p>
                      <a:pPr algn="l" fontAlgn="t">
                        <a:buNone/>
                      </a:pPr>
                      <a:r>
                        <a:rPr lang="en-US" sz="1200" dirty="0">
                          <a:effectLst/>
                          <a:latin typeface="inherit"/>
                        </a:rPr>
                        <a:t>– City Contribution</a:t>
                      </a:r>
                    </a:p>
                  </a:txBody>
                  <a:tcPr marL="59507" marR="59507" marT="47606" marB="4760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fontAlgn="t">
                        <a:buNone/>
                      </a:pPr>
                      <a:r>
                        <a:rPr lang="en-US" sz="1200">
                          <a:effectLst/>
                          <a:latin typeface="inherit"/>
                        </a:rPr>
                        <a:t>$797,804</a:t>
                      </a:r>
                    </a:p>
                  </a:txBody>
                  <a:tcPr marL="59507" marR="59507" marT="47606" marB="4760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3334753545"/>
                  </a:ext>
                </a:extLst>
              </a:tr>
              <a:tr h="478804">
                <a:tc>
                  <a:txBody>
                    <a:bodyPr/>
                    <a:lstStyle/>
                    <a:p>
                      <a:pPr algn="l" fontAlgn="t">
                        <a:buNone/>
                      </a:pPr>
                      <a:r>
                        <a:rPr lang="en-US" sz="1200" b="1" dirty="0">
                          <a:effectLst/>
                          <a:latin typeface="inherit"/>
                        </a:rPr>
                        <a:t>Expenditures</a:t>
                      </a:r>
                      <a:endParaRPr lang="en-US" sz="1200" dirty="0">
                        <a:effectLst/>
                        <a:latin typeface="inherit"/>
                      </a:endParaRPr>
                    </a:p>
                  </a:txBody>
                  <a:tcPr marL="59507" marR="59507" marT="47606" marB="4760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fontAlgn="t">
                        <a:buNone/>
                      </a:pPr>
                      <a:br>
                        <a:rPr lang="en-US" sz="1200">
                          <a:effectLst/>
                          <a:latin typeface="inherit"/>
                        </a:rPr>
                      </a:br>
                      <a:endParaRPr lang="en-US" sz="1200">
                        <a:effectLst/>
                        <a:latin typeface="inherit"/>
                      </a:endParaRPr>
                    </a:p>
                  </a:txBody>
                  <a:tcPr marL="59507" marR="59507" marT="47606" marB="4760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2539195392"/>
                  </a:ext>
                </a:extLst>
              </a:tr>
              <a:tr h="288850">
                <a:tc>
                  <a:txBody>
                    <a:bodyPr/>
                    <a:lstStyle/>
                    <a:p>
                      <a:pPr algn="l" fontAlgn="t">
                        <a:buNone/>
                      </a:pPr>
                      <a:r>
                        <a:rPr lang="en-US" sz="1200">
                          <a:effectLst/>
                          <a:latin typeface="inherit"/>
                        </a:rPr>
                        <a:t>– Personnel (4 employees – salaries &amp; benefits)</a:t>
                      </a:r>
                    </a:p>
                  </a:txBody>
                  <a:tcPr marL="59507" marR="59507" marT="47606" marB="4760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fontAlgn="t">
                        <a:buNone/>
                      </a:pPr>
                      <a:r>
                        <a:rPr lang="en-US" sz="1200">
                          <a:effectLst/>
                          <a:latin typeface="inherit"/>
                        </a:rPr>
                        <a:t>$288,353</a:t>
                      </a:r>
                    </a:p>
                  </a:txBody>
                  <a:tcPr marL="59507" marR="59507" marT="47606" marB="4760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3732533093"/>
                  </a:ext>
                </a:extLst>
              </a:tr>
              <a:tr h="288850">
                <a:tc>
                  <a:txBody>
                    <a:bodyPr/>
                    <a:lstStyle/>
                    <a:p>
                      <a:pPr algn="l" fontAlgn="t">
                        <a:buNone/>
                      </a:pPr>
                      <a:r>
                        <a:rPr lang="en-US" sz="1200">
                          <a:effectLst/>
                          <a:latin typeface="inherit"/>
                        </a:rPr>
                        <a:t>– Operating Expenses</a:t>
                      </a:r>
                    </a:p>
                  </a:txBody>
                  <a:tcPr marL="59507" marR="59507" marT="47606" marB="4760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fontAlgn="t">
                        <a:buNone/>
                      </a:pPr>
                      <a:r>
                        <a:rPr lang="en-US" sz="1200">
                          <a:effectLst/>
                          <a:latin typeface="inherit"/>
                        </a:rPr>
                        <a:t>$227,315</a:t>
                      </a:r>
                    </a:p>
                  </a:txBody>
                  <a:tcPr marL="59507" marR="59507" marT="47606" marB="4760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589025846"/>
                  </a:ext>
                </a:extLst>
              </a:tr>
              <a:tr h="288850">
                <a:tc>
                  <a:txBody>
                    <a:bodyPr/>
                    <a:lstStyle/>
                    <a:p>
                      <a:pPr algn="l" fontAlgn="t">
                        <a:buNone/>
                      </a:pPr>
                      <a:r>
                        <a:rPr lang="en-US" sz="1200" dirty="0">
                          <a:effectLst/>
                          <a:latin typeface="inherit"/>
                        </a:rPr>
                        <a:t>– Capital Projects</a:t>
                      </a:r>
                    </a:p>
                  </a:txBody>
                  <a:tcPr marL="59507" marR="59507" marT="47606" marB="4760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fontAlgn="t">
                        <a:buNone/>
                      </a:pPr>
                      <a:r>
                        <a:rPr lang="en-US" sz="1200" dirty="0">
                          <a:effectLst/>
                          <a:latin typeface="inherit"/>
                        </a:rPr>
                        <a:t>$374,456</a:t>
                      </a:r>
                    </a:p>
                  </a:txBody>
                  <a:tcPr marL="59507" marR="59507" marT="47606" marB="4760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811391295"/>
                  </a:ext>
                </a:extLst>
              </a:tr>
              <a:tr h="288850">
                <a:tc>
                  <a:txBody>
                    <a:bodyPr/>
                    <a:lstStyle/>
                    <a:p>
                      <a:pPr algn="l" fontAlgn="t">
                        <a:buNone/>
                      </a:pPr>
                      <a:r>
                        <a:rPr lang="en-US" sz="1200" dirty="0">
                          <a:effectLst/>
                          <a:latin typeface="inherit"/>
                        </a:rPr>
                        <a:t>-- Building Grants – Aid to private Organizations </a:t>
                      </a:r>
                    </a:p>
                  </a:txBody>
                  <a:tcPr marL="59507" marR="59507" marT="47606" marB="4760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fontAlgn="t">
                        <a:buNone/>
                      </a:pPr>
                      <a:r>
                        <a:rPr lang="en-US" sz="1200" dirty="0">
                          <a:effectLst/>
                          <a:latin typeface="inherit"/>
                        </a:rPr>
                        <a:t>$110,000 </a:t>
                      </a:r>
                    </a:p>
                  </a:txBody>
                  <a:tcPr marL="59507" marR="59507" marT="47606" marB="4760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4038615469"/>
                  </a:ext>
                </a:extLst>
              </a:tr>
              <a:tr h="336895">
                <a:tc>
                  <a:txBody>
                    <a:bodyPr/>
                    <a:lstStyle/>
                    <a:p>
                      <a:pPr algn="l" fontAlgn="t">
                        <a:buNone/>
                      </a:pPr>
                      <a:r>
                        <a:rPr lang="en-US" sz="1200" dirty="0">
                          <a:effectLst/>
                          <a:latin typeface="inherit"/>
                        </a:rPr>
                        <a:t>-- Public Improvements Revenue Note (PIRN)</a:t>
                      </a:r>
                    </a:p>
                  </a:txBody>
                  <a:tcPr marL="59507" marR="59507" marT="47606" marB="4760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fontAlgn="t">
                        <a:buNone/>
                      </a:pPr>
                      <a:r>
                        <a:rPr lang="en-US" sz="1200" dirty="0">
                          <a:effectLst/>
                          <a:latin typeface="inherit"/>
                        </a:rPr>
                        <a:t>$117,680</a:t>
                      </a:r>
                    </a:p>
                  </a:txBody>
                  <a:tcPr marL="59507" marR="59507" marT="47606" marB="4760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3856931094"/>
                  </a:ext>
                </a:extLst>
              </a:tr>
            </a:tbl>
          </a:graphicData>
        </a:graphic>
      </p:graphicFrame>
      <p:sp>
        <p:nvSpPr>
          <p:cNvPr id="5" name="Rectangle 4">
            <a:extLst>
              <a:ext uri="{FF2B5EF4-FFF2-40B4-BE49-F238E27FC236}">
                <a16:creationId xmlns:a16="http://schemas.microsoft.com/office/drawing/2014/main" id="{5ED0552E-432C-C3C4-EFC9-C8E803F8528F}"/>
              </a:ext>
            </a:extLst>
          </p:cNvPr>
          <p:cNvSpPr/>
          <p:nvPr/>
        </p:nvSpPr>
        <p:spPr>
          <a:xfrm>
            <a:off x="-13855" y="4724177"/>
            <a:ext cx="2667000" cy="400050"/>
          </a:xfrm>
          <a:prstGeom prst="rect">
            <a:avLst/>
          </a:prstGeom>
          <a:solidFill>
            <a:srgbClr val="76A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3A6081C-88A1-6AE0-CDC9-43A4D1B331F1}"/>
              </a:ext>
            </a:extLst>
          </p:cNvPr>
          <p:cNvSpPr/>
          <p:nvPr/>
        </p:nvSpPr>
        <p:spPr>
          <a:xfrm>
            <a:off x="2743200" y="4743450"/>
            <a:ext cx="6400800" cy="400050"/>
          </a:xfrm>
          <a:prstGeom prst="rect">
            <a:avLst/>
          </a:prstGeom>
          <a:solidFill>
            <a:srgbClr val="2A2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62D0236-0452-DF22-3E6E-44AC332711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273" y="4476683"/>
            <a:ext cx="534672" cy="533534"/>
          </a:xfrm>
          <a:prstGeom prst="rect">
            <a:avLst/>
          </a:prstGeom>
        </p:spPr>
      </p:pic>
      <p:pic>
        <p:nvPicPr>
          <p:cNvPr id="8" name="Picture 7">
            <a:extLst>
              <a:ext uri="{FF2B5EF4-FFF2-40B4-BE49-F238E27FC236}">
                <a16:creationId xmlns:a16="http://schemas.microsoft.com/office/drawing/2014/main" id="{4774A72D-6004-B5CF-42D7-932A1BC16F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4796537"/>
            <a:ext cx="2438390" cy="311245"/>
          </a:xfrm>
          <a:prstGeom prst="rect">
            <a:avLst/>
          </a:prstGeom>
        </p:spPr>
      </p:pic>
    </p:spTree>
    <p:extLst>
      <p:ext uri="{BB962C8B-B14F-4D97-AF65-F5344CB8AC3E}">
        <p14:creationId xmlns:p14="http://schemas.microsoft.com/office/powerpoint/2010/main" val="1339622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1">
            <a:extLst>
              <a:ext uri="{FF2B5EF4-FFF2-40B4-BE49-F238E27FC236}">
                <a16:creationId xmlns:a16="http://schemas.microsoft.com/office/drawing/2014/main" id="{745B8423-296F-9D97-BBDD-25952853E2B0}"/>
              </a:ext>
            </a:extLst>
          </p:cNvPr>
          <p:cNvSpPr>
            <a:spLocks noChangeArrowheads="1"/>
          </p:cNvSpPr>
          <p:nvPr/>
        </p:nvSpPr>
        <p:spPr bwMode="auto">
          <a:xfrm>
            <a:off x="1028697" y="261648"/>
            <a:ext cx="7533018" cy="658297"/>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70000" lnSpcReduction="2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eaLnBrk="1" fontAlgn="base" hangingPunct="1">
              <a:lnSpc>
                <a:spcPct val="90000"/>
              </a:lnSpc>
              <a:spcAft>
                <a:spcPts val="600"/>
              </a:spcAft>
              <a:buClrTx/>
              <a:buSzTx/>
              <a:tabLst/>
            </a:pPr>
            <a:r>
              <a:rPr kumimoji="0" lang="en-US" altLang="en-US" sz="3000" b="1" i="0" u="none" strike="noStrike" kern="1200" cap="none" normalizeH="0" baseline="0" dirty="0">
                <a:ln>
                  <a:noFill/>
                </a:ln>
                <a:solidFill>
                  <a:srgbClr val="FFFFFF"/>
                </a:solidFill>
                <a:effectLst/>
                <a:latin typeface="+mj-lt"/>
                <a:ea typeface="+mj-ea"/>
                <a:cs typeface="+mj-cs"/>
              </a:rPr>
              <a:t>Operating and Capital Initiatives</a:t>
            </a:r>
          </a:p>
          <a:p>
            <a:pPr marL="0" marR="0" lvl="0" indent="0" eaLnBrk="1" fontAlgn="base" hangingPunct="1">
              <a:lnSpc>
                <a:spcPct val="90000"/>
              </a:lnSpc>
              <a:spcAft>
                <a:spcPts val="600"/>
              </a:spcAft>
              <a:buClrTx/>
              <a:buSzTx/>
              <a:tabLst/>
            </a:pPr>
            <a:r>
              <a:rPr kumimoji="0" lang="en-US" altLang="en-US" sz="3000" b="0" i="0" u="none" strike="noStrike" kern="1200" cap="none" normalizeH="0" baseline="0" dirty="0">
                <a:ln>
                  <a:noFill/>
                </a:ln>
                <a:solidFill>
                  <a:srgbClr val="FFFFFF"/>
                </a:solidFill>
                <a:effectLst/>
                <a:latin typeface="+mj-lt"/>
                <a:ea typeface="+mj-ea"/>
                <a:cs typeface="+mj-cs"/>
              </a:rPr>
              <a:t>FY 2026 Budget </a:t>
            </a:r>
          </a:p>
        </p:txBody>
      </p:sp>
      <p:graphicFrame>
        <p:nvGraphicFramePr>
          <p:cNvPr id="4" name="Content Placeholder 3">
            <a:extLst>
              <a:ext uri="{FF2B5EF4-FFF2-40B4-BE49-F238E27FC236}">
                <a16:creationId xmlns:a16="http://schemas.microsoft.com/office/drawing/2014/main" id="{F452CD3D-2721-37F7-8457-09701CED2B38}"/>
              </a:ext>
            </a:extLst>
          </p:cNvPr>
          <p:cNvGraphicFramePr>
            <a:graphicFrameLocks noGrp="1"/>
          </p:cNvGraphicFramePr>
          <p:nvPr>
            <p:ph idx="1"/>
            <p:extLst>
              <p:ext uri="{D42A27DB-BD31-4B8C-83A1-F6EECF244321}">
                <p14:modId xmlns:p14="http://schemas.microsoft.com/office/powerpoint/2010/main" val="512030837"/>
              </p:ext>
            </p:extLst>
          </p:nvPr>
        </p:nvGraphicFramePr>
        <p:xfrm>
          <a:off x="727918" y="1584434"/>
          <a:ext cx="7706119" cy="2620505"/>
        </p:xfrm>
        <a:graphic>
          <a:graphicData uri="http://schemas.openxmlformats.org/drawingml/2006/table">
            <a:tbl>
              <a:tblPr firstRow="1" bandRow="1"/>
              <a:tblGrid>
                <a:gridCol w="5544194">
                  <a:extLst>
                    <a:ext uri="{9D8B030D-6E8A-4147-A177-3AD203B41FA5}">
                      <a16:colId xmlns:a16="http://schemas.microsoft.com/office/drawing/2014/main" val="1342199584"/>
                    </a:ext>
                  </a:extLst>
                </a:gridCol>
                <a:gridCol w="2161925">
                  <a:extLst>
                    <a:ext uri="{9D8B030D-6E8A-4147-A177-3AD203B41FA5}">
                      <a16:colId xmlns:a16="http://schemas.microsoft.com/office/drawing/2014/main" val="856853007"/>
                    </a:ext>
                  </a:extLst>
                </a:gridCol>
              </a:tblGrid>
              <a:tr h="524101">
                <a:tc>
                  <a:txBody>
                    <a:bodyPr/>
                    <a:lstStyle/>
                    <a:p>
                      <a:pPr algn="l" fontAlgn="ctr">
                        <a:lnSpc>
                          <a:spcPts val="1800"/>
                        </a:lnSpc>
                        <a:buNone/>
                      </a:pPr>
                      <a:r>
                        <a:rPr lang="en-US" sz="2000" b="1">
                          <a:effectLst/>
                          <a:latin typeface="inherit"/>
                        </a:rPr>
                        <a:t>Initiative</a:t>
                      </a:r>
                    </a:p>
                  </a:txBody>
                  <a:tcPr marL="104255" marR="104255" marT="83404" marB="8340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CECEC"/>
                    </a:solidFill>
                  </a:tcPr>
                </a:tc>
                <a:tc>
                  <a:txBody>
                    <a:bodyPr/>
                    <a:lstStyle/>
                    <a:p>
                      <a:pPr algn="l" fontAlgn="ctr">
                        <a:lnSpc>
                          <a:spcPts val="1800"/>
                        </a:lnSpc>
                        <a:buNone/>
                      </a:pPr>
                      <a:r>
                        <a:rPr lang="en-US" sz="2000" b="1">
                          <a:effectLst/>
                          <a:latin typeface="inherit"/>
                        </a:rPr>
                        <a:t>Amount</a:t>
                      </a:r>
                    </a:p>
                  </a:txBody>
                  <a:tcPr marL="104255" marR="104255" marT="83404" marB="8340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CECEC"/>
                    </a:solidFill>
                  </a:tcPr>
                </a:tc>
                <a:extLst>
                  <a:ext uri="{0D108BD9-81ED-4DB2-BD59-A6C34878D82A}">
                    <a16:rowId xmlns:a16="http://schemas.microsoft.com/office/drawing/2014/main" val="776452109"/>
                  </a:ext>
                </a:extLst>
              </a:tr>
              <a:tr h="524101">
                <a:tc>
                  <a:txBody>
                    <a:bodyPr/>
                    <a:lstStyle/>
                    <a:p>
                      <a:pPr algn="l" fontAlgn="t">
                        <a:buNone/>
                      </a:pPr>
                      <a:r>
                        <a:rPr lang="en-US" sz="2000">
                          <a:effectLst/>
                          <a:latin typeface="inherit"/>
                        </a:rPr>
                        <a:t>Trail Town Amenities</a:t>
                      </a:r>
                    </a:p>
                  </a:txBody>
                  <a:tcPr marL="104255" marR="104255" marT="83404" marB="8340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fontAlgn="t">
                        <a:buNone/>
                      </a:pPr>
                      <a:r>
                        <a:rPr lang="en-US" sz="2000">
                          <a:effectLst/>
                          <a:latin typeface="inherit"/>
                        </a:rPr>
                        <a:t>$30,000</a:t>
                      </a:r>
                    </a:p>
                  </a:txBody>
                  <a:tcPr marL="104255" marR="104255" marT="83404" marB="8340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2019653337"/>
                  </a:ext>
                </a:extLst>
              </a:tr>
              <a:tr h="524101">
                <a:tc>
                  <a:txBody>
                    <a:bodyPr/>
                    <a:lstStyle/>
                    <a:p>
                      <a:pPr algn="l" fontAlgn="t">
                        <a:buNone/>
                      </a:pPr>
                      <a:r>
                        <a:rPr lang="en-US" sz="2000" dirty="0">
                          <a:effectLst/>
                          <a:latin typeface="inherit"/>
                        </a:rPr>
                        <a:t>CRA Grant Program</a:t>
                      </a:r>
                    </a:p>
                  </a:txBody>
                  <a:tcPr marL="104255" marR="104255" marT="83404" marB="8340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fontAlgn="t">
                        <a:buNone/>
                      </a:pPr>
                      <a:r>
                        <a:rPr lang="en-US" sz="2000" dirty="0">
                          <a:effectLst/>
                          <a:latin typeface="inherit"/>
                        </a:rPr>
                        <a:t>$110,000</a:t>
                      </a:r>
                    </a:p>
                  </a:txBody>
                  <a:tcPr marL="104255" marR="104255" marT="83404" marB="8340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2170771734"/>
                  </a:ext>
                </a:extLst>
              </a:tr>
              <a:tr h="524101">
                <a:tc>
                  <a:txBody>
                    <a:bodyPr/>
                    <a:lstStyle/>
                    <a:p>
                      <a:pPr algn="l" fontAlgn="t">
                        <a:buNone/>
                      </a:pPr>
                      <a:r>
                        <a:rPr lang="en-US" sz="2000">
                          <a:effectLst/>
                          <a:latin typeface="inherit"/>
                        </a:rPr>
                        <a:t>Infrastructure (Safety Improvements)</a:t>
                      </a:r>
                    </a:p>
                  </a:txBody>
                  <a:tcPr marL="104255" marR="104255" marT="83404" marB="8340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fontAlgn="t">
                        <a:buNone/>
                      </a:pPr>
                      <a:r>
                        <a:rPr lang="en-US" sz="2000">
                          <a:effectLst/>
                          <a:latin typeface="inherit"/>
                        </a:rPr>
                        <a:t>$244,465</a:t>
                      </a:r>
                    </a:p>
                  </a:txBody>
                  <a:tcPr marL="104255" marR="104255" marT="83404" marB="8340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422149252"/>
                  </a:ext>
                </a:extLst>
              </a:tr>
              <a:tr h="524101">
                <a:tc>
                  <a:txBody>
                    <a:bodyPr/>
                    <a:lstStyle/>
                    <a:p>
                      <a:pPr algn="l" fontAlgn="t">
                        <a:buNone/>
                      </a:pPr>
                      <a:r>
                        <a:rPr lang="en-US" sz="2000">
                          <a:effectLst/>
                          <a:latin typeface="inherit"/>
                        </a:rPr>
                        <a:t>Broad Street Improvements</a:t>
                      </a:r>
                    </a:p>
                  </a:txBody>
                  <a:tcPr marL="104255" marR="104255" marT="83404" marB="8340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fontAlgn="t">
                        <a:buNone/>
                      </a:pPr>
                      <a:r>
                        <a:rPr lang="en-US" sz="2000" dirty="0">
                          <a:effectLst/>
                          <a:latin typeface="inherit"/>
                        </a:rPr>
                        <a:t>$100,000</a:t>
                      </a:r>
                    </a:p>
                  </a:txBody>
                  <a:tcPr marL="104255" marR="104255" marT="83404" marB="8340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2783095648"/>
                  </a:ext>
                </a:extLst>
              </a:tr>
            </a:tbl>
          </a:graphicData>
        </a:graphic>
      </p:graphicFrame>
      <p:sp>
        <p:nvSpPr>
          <p:cNvPr id="3" name="Rectangle 2">
            <a:extLst>
              <a:ext uri="{FF2B5EF4-FFF2-40B4-BE49-F238E27FC236}">
                <a16:creationId xmlns:a16="http://schemas.microsoft.com/office/drawing/2014/main" id="{7C78AFAD-9CF2-3809-9190-937880C44970}"/>
              </a:ext>
            </a:extLst>
          </p:cNvPr>
          <p:cNvSpPr/>
          <p:nvPr/>
        </p:nvSpPr>
        <p:spPr>
          <a:xfrm>
            <a:off x="2743200" y="4743450"/>
            <a:ext cx="6400800" cy="400050"/>
          </a:xfrm>
          <a:prstGeom prst="rect">
            <a:avLst/>
          </a:prstGeom>
          <a:solidFill>
            <a:srgbClr val="2A2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126668D-1882-954F-F61C-812A49D1D56C}"/>
              </a:ext>
            </a:extLst>
          </p:cNvPr>
          <p:cNvSpPr/>
          <p:nvPr/>
        </p:nvSpPr>
        <p:spPr>
          <a:xfrm>
            <a:off x="-13855" y="4724177"/>
            <a:ext cx="2667000" cy="400050"/>
          </a:xfrm>
          <a:prstGeom prst="rect">
            <a:avLst/>
          </a:prstGeom>
          <a:solidFill>
            <a:srgbClr val="76A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DB017E6-722B-9DF1-68EA-9946828164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528" y="4552626"/>
            <a:ext cx="534672" cy="533534"/>
          </a:xfrm>
          <a:prstGeom prst="rect">
            <a:avLst/>
          </a:prstGeom>
        </p:spPr>
      </p:pic>
      <p:pic>
        <p:nvPicPr>
          <p:cNvPr id="8" name="Picture 7">
            <a:extLst>
              <a:ext uri="{FF2B5EF4-FFF2-40B4-BE49-F238E27FC236}">
                <a16:creationId xmlns:a16="http://schemas.microsoft.com/office/drawing/2014/main" id="{006A6997-6120-DA49-3DDF-FBCDB8EE78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796537"/>
            <a:ext cx="2438390" cy="311245"/>
          </a:xfrm>
          <a:prstGeom prst="rect">
            <a:avLst/>
          </a:prstGeom>
        </p:spPr>
      </p:pic>
    </p:spTree>
    <p:extLst>
      <p:ext uri="{BB962C8B-B14F-4D97-AF65-F5344CB8AC3E}">
        <p14:creationId xmlns:p14="http://schemas.microsoft.com/office/powerpoint/2010/main" val="222020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30191</TotalTime>
  <Words>1090</Words>
  <Application>Microsoft Office PowerPoint</Application>
  <PresentationFormat>On-screen Show (16:9)</PresentationFormat>
  <Paragraphs>160</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Cambria</vt:lpstr>
      <vt:lpstr>inherit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Florida Statute 189.0694</vt:lpstr>
      <vt:lpstr>  FY 2026 Budget Summary </vt:lpstr>
      <vt:lpstr>PowerPoint Presentation</vt:lpstr>
      <vt:lpstr>CRA Projects FY26 Budget</vt:lpstr>
      <vt:lpstr>CRA FY26 Budget Initiatives – Performance Standards &amp; Measures</vt:lpstr>
      <vt:lpstr>PERFORMANCE STANDARDS AND MEASUREMENTS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Temp;Trevor.Traphagen@Titusville.com</dc:creator>
  <cp:lastModifiedBy>Amick, Kim</cp:lastModifiedBy>
  <cp:revision>433</cp:revision>
  <cp:lastPrinted>2024-11-04T14:16:25Z</cp:lastPrinted>
  <dcterms:created xsi:type="dcterms:W3CDTF">2016-09-02T16:35:53Z</dcterms:created>
  <dcterms:modified xsi:type="dcterms:W3CDTF">2025-11-18T19:55:22Z</dcterms:modified>
</cp:coreProperties>
</file>