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90" r:id="rId2"/>
    <p:sldId id="305" r:id="rId3"/>
    <p:sldId id="306" r:id="rId4"/>
    <p:sldId id="307" r:id="rId5"/>
    <p:sldId id="308" r:id="rId6"/>
    <p:sldId id="311" r:id="rId7"/>
    <p:sldId id="309" r:id="rId8"/>
    <p:sldId id="312" r:id="rId9"/>
    <p:sldId id="310" r:id="rId10"/>
    <p:sldId id="313" r:id="rId11"/>
  </p:sldIdLst>
  <p:sldSz cx="9144000" cy="5143500" type="screen16x9"/>
  <p:notesSz cx="7026275"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usacca, Peggy" initials="BP"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88C9"/>
    <a:srgbClr val="F26524"/>
    <a:srgbClr val="2A2762"/>
    <a:srgbClr val="1D17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08" autoAdjust="0"/>
    <p:restoredTop sz="87106" autoAdjust="0"/>
  </p:normalViewPr>
  <p:slideViewPr>
    <p:cSldViewPr>
      <p:cViewPr varScale="1">
        <p:scale>
          <a:sx n="127" d="100"/>
          <a:sy n="127" d="100"/>
        </p:scale>
        <p:origin x="1026" y="114"/>
      </p:cViewPr>
      <p:guideLst>
        <p:guide orient="horz" pos="2160"/>
        <p:guide pos="2880"/>
        <p:guide orient="horz" pos="16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614"/>
          </a:xfrm>
          <a:prstGeom prst="rect">
            <a:avLst/>
          </a:prstGeom>
        </p:spPr>
        <p:txBody>
          <a:bodyPr vert="horz" lIns="93360" tIns="46680" rIns="93360" bIns="46680" rtlCol="0"/>
          <a:lstStyle>
            <a:lvl1pPr algn="l">
              <a:defRPr sz="1200"/>
            </a:lvl1pPr>
          </a:lstStyle>
          <a:p>
            <a:endParaRPr lang="en-US"/>
          </a:p>
        </p:txBody>
      </p:sp>
      <p:sp>
        <p:nvSpPr>
          <p:cNvPr id="3" name="Date Placeholder 2"/>
          <p:cNvSpPr>
            <a:spLocks noGrp="1"/>
          </p:cNvSpPr>
          <p:nvPr>
            <p:ph type="dt" idx="1"/>
          </p:nvPr>
        </p:nvSpPr>
        <p:spPr>
          <a:xfrm>
            <a:off x="3979930" y="0"/>
            <a:ext cx="3044719" cy="465614"/>
          </a:xfrm>
          <a:prstGeom prst="rect">
            <a:avLst/>
          </a:prstGeom>
        </p:spPr>
        <p:txBody>
          <a:bodyPr vert="horz" lIns="93360" tIns="46680" rIns="93360" bIns="46680" rtlCol="0"/>
          <a:lstStyle>
            <a:lvl1pPr algn="r">
              <a:defRPr sz="1200"/>
            </a:lvl1pPr>
          </a:lstStyle>
          <a:p>
            <a:fld id="{9B01937F-4496-44A7-AE72-DAF6AB93439B}" type="datetimeFigureOut">
              <a:rPr lang="en-US" smtClean="0"/>
              <a:t>11/15/2024</a:t>
            </a:fld>
            <a:endParaRPr lang="en-US"/>
          </a:p>
        </p:txBody>
      </p:sp>
      <p:sp>
        <p:nvSpPr>
          <p:cNvPr id="4" name="Slide Image Placeholder 3"/>
          <p:cNvSpPr>
            <a:spLocks noGrp="1" noRot="1" noChangeAspect="1"/>
          </p:cNvSpPr>
          <p:nvPr>
            <p:ph type="sldImg" idx="2"/>
          </p:nvPr>
        </p:nvSpPr>
        <p:spPr>
          <a:xfrm>
            <a:off x="407988" y="698500"/>
            <a:ext cx="6210300" cy="3492500"/>
          </a:xfrm>
          <a:prstGeom prst="rect">
            <a:avLst/>
          </a:prstGeom>
          <a:noFill/>
          <a:ln w="12700">
            <a:solidFill>
              <a:prstClr val="black"/>
            </a:solidFill>
          </a:ln>
        </p:spPr>
        <p:txBody>
          <a:bodyPr vert="horz" lIns="93360" tIns="46680" rIns="93360" bIns="46680" rtlCol="0" anchor="ctr"/>
          <a:lstStyle/>
          <a:p>
            <a:endParaRPr lang="en-US"/>
          </a:p>
        </p:txBody>
      </p:sp>
      <p:sp>
        <p:nvSpPr>
          <p:cNvPr id="5" name="Notes Placeholder 4"/>
          <p:cNvSpPr>
            <a:spLocks noGrp="1"/>
          </p:cNvSpPr>
          <p:nvPr>
            <p:ph type="body" sz="quarter" idx="3"/>
          </p:nvPr>
        </p:nvSpPr>
        <p:spPr>
          <a:xfrm>
            <a:off x="702628" y="4423331"/>
            <a:ext cx="5621020" cy="4190524"/>
          </a:xfrm>
          <a:prstGeom prst="rect">
            <a:avLst/>
          </a:prstGeom>
        </p:spPr>
        <p:txBody>
          <a:bodyPr vert="horz" lIns="93360" tIns="46680" rIns="93360" bIns="4668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5045"/>
            <a:ext cx="3044719" cy="465614"/>
          </a:xfrm>
          <a:prstGeom prst="rect">
            <a:avLst/>
          </a:prstGeom>
        </p:spPr>
        <p:txBody>
          <a:bodyPr vert="horz" lIns="93360" tIns="46680" rIns="93360" bIns="46680" rtlCol="0" anchor="b"/>
          <a:lstStyle>
            <a:lvl1pPr algn="l">
              <a:defRPr sz="1200"/>
            </a:lvl1pPr>
          </a:lstStyle>
          <a:p>
            <a:endParaRPr lang="en-US"/>
          </a:p>
        </p:txBody>
      </p:sp>
      <p:sp>
        <p:nvSpPr>
          <p:cNvPr id="7" name="Slide Number Placeholder 6"/>
          <p:cNvSpPr>
            <a:spLocks noGrp="1"/>
          </p:cNvSpPr>
          <p:nvPr>
            <p:ph type="sldNum" sz="quarter" idx="5"/>
          </p:nvPr>
        </p:nvSpPr>
        <p:spPr>
          <a:xfrm>
            <a:off x="3979930" y="8845045"/>
            <a:ext cx="3044719" cy="465614"/>
          </a:xfrm>
          <a:prstGeom prst="rect">
            <a:avLst/>
          </a:prstGeom>
        </p:spPr>
        <p:txBody>
          <a:bodyPr vert="horz" lIns="93360" tIns="46680" rIns="93360" bIns="46680" rtlCol="0" anchor="b"/>
          <a:lstStyle>
            <a:lvl1pPr algn="r">
              <a:defRPr sz="1200"/>
            </a:lvl1pPr>
          </a:lstStyle>
          <a:p>
            <a:fld id="{0A21B16D-7787-4AF2-B507-4E0F573A19CC}" type="slidenum">
              <a:rPr lang="en-US" smtClean="0"/>
              <a:t>‹#›</a:t>
            </a:fld>
            <a:endParaRPr lang="en-US"/>
          </a:p>
        </p:txBody>
      </p:sp>
    </p:spTree>
    <p:extLst>
      <p:ext uri="{BB962C8B-B14F-4D97-AF65-F5344CB8AC3E}">
        <p14:creationId xmlns:p14="http://schemas.microsoft.com/office/powerpoint/2010/main" val="2487421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10300"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21B16D-7787-4AF2-B507-4E0F573A19CC}" type="slidenum">
              <a:rPr lang="en-US" smtClean="0"/>
              <a:t>1</a:t>
            </a:fld>
            <a:endParaRPr lang="en-US"/>
          </a:p>
        </p:txBody>
      </p:sp>
    </p:spTree>
    <p:extLst>
      <p:ext uri="{BB962C8B-B14F-4D97-AF65-F5344CB8AC3E}">
        <p14:creationId xmlns:p14="http://schemas.microsoft.com/office/powerpoint/2010/main" val="31840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10300" cy="3492500"/>
          </a:xfrm>
        </p:spPr>
      </p:sp>
      <p:sp>
        <p:nvSpPr>
          <p:cNvPr id="3" name="Notes Placeholder 2"/>
          <p:cNvSpPr>
            <a:spLocks noGrp="1"/>
          </p:cNvSpPr>
          <p:nvPr>
            <p:ph type="body" idx="1"/>
          </p:nvPr>
        </p:nvSpPr>
        <p:spPr/>
        <p:txBody>
          <a:bodyPr/>
          <a:lstStyle/>
          <a:p>
            <a:pPr defTabSz="933602">
              <a:defRPr/>
            </a:pPr>
            <a:endParaRPr lang="en-US" dirty="0"/>
          </a:p>
        </p:txBody>
      </p:sp>
      <p:sp>
        <p:nvSpPr>
          <p:cNvPr id="4" name="Slide Number Placeholder 3"/>
          <p:cNvSpPr>
            <a:spLocks noGrp="1"/>
          </p:cNvSpPr>
          <p:nvPr>
            <p:ph type="sldNum" sz="quarter" idx="10"/>
          </p:nvPr>
        </p:nvSpPr>
        <p:spPr/>
        <p:txBody>
          <a:bodyPr/>
          <a:lstStyle/>
          <a:p>
            <a:fld id="{0A21B16D-7787-4AF2-B507-4E0F573A19CC}" type="slidenum">
              <a:rPr lang="en-US" smtClean="0"/>
              <a:t>10</a:t>
            </a:fld>
            <a:endParaRPr lang="en-US"/>
          </a:p>
        </p:txBody>
      </p:sp>
    </p:spTree>
    <p:extLst>
      <p:ext uri="{BB962C8B-B14F-4D97-AF65-F5344CB8AC3E}">
        <p14:creationId xmlns:p14="http://schemas.microsoft.com/office/powerpoint/2010/main" val="2094574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10300" cy="3492500"/>
          </a:xfrm>
        </p:spPr>
      </p:sp>
      <p:sp>
        <p:nvSpPr>
          <p:cNvPr id="3" name="Notes Placeholder 2"/>
          <p:cNvSpPr>
            <a:spLocks noGrp="1"/>
          </p:cNvSpPr>
          <p:nvPr>
            <p:ph type="body" idx="1"/>
          </p:nvPr>
        </p:nvSpPr>
        <p:spPr/>
        <p:txBody>
          <a:bodyPr/>
          <a:lstStyle/>
          <a:p>
            <a:pPr defTabSz="933602">
              <a:defRPr/>
            </a:pPr>
            <a:endParaRPr lang="en-US" dirty="0"/>
          </a:p>
        </p:txBody>
      </p:sp>
      <p:sp>
        <p:nvSpPr>
          <p:cNvPr id="4" name="Slide Number Placeholder 3"/>
          <p:cNvSpPr>
            <a:spLocks noGrp="1"/>
          </p:cNvSpPr>
          <p:nvPr>
            <p:ph type="sldNum" sz="quarter" idx="10"/>
          </p:nvPr>
        </p:nvSpPr>
        <p:spPr/>
        <p:txBody>
          <a:bodyPr/>
          <a:lstStyle/>
          <a:p>
            <a:fld id="{0A21B16D-7787-4AF2-B507-4E0F573A19CC}" type="slidenum">
              <a:rPr lang="en-US" smtClean="0"/>
              <a:t>2</a:t>
            </a:fld>
            <a:endParaRPr lang="en-US"/>
          </a:p>
        </p:txBody>
      </p:sp>
    </p:spTree>
    <p:extLst>
      <p:ext uri="{BB962C8B-B14F-4D97-AF65-F5344CB8AC3E}">
        <p14:creationId xmlns:p14="http://schemas.microsoft.com/office/powerpoint/2010/main" val="871041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10300" cy="3492500"/>
          </a:xfrm>
        </p:spPr>
      </p:sp>
      <p:sp>
        <p:nvSpPr>
          <p:cNvPr id="3" name="Notes Placeholder 2"/>
          <p:cNvSpPr>
            <a:spLocks noGrp="1"/>
          </p:cNvSpPr>
          <p:nvPr>
            <p:ph type="body" idx="1"/>
          </p:nvPr>
        </p:nvSpPr>
        <p:spPr/>
        <p:txBody>
          <a:bodyPr/>
          <a:lstStyle/>
          <a:p>
            <a:pPr defTabSz="933602">
              <a:defRPr/>
            </a:pPr>
            <a:endParaRPr lang="en-US" dirty="0"/>
          </a:p>
        </p:txBody>
      </p:sp>
      <p:sp>
        <p:nvSpPr>
          <p:cNvPr id="4" name="Slide Number Placeholder 3"/>
          <p:cNvSpPr>
            <a:spLocks noGrp="1"/>
          </p:cNvSpPr>
          <p:nvPr>
            <p:ph type="sldNum" sz="quarter" idx="10"/>
          </p:nvPr>
        </p:nvSpPr>
        <p:spPr/>
        <p:txBody>
          <a:bodyPr/>
          <a:lstStyle/>
          <a:p>
            <a:fld id="{0A21B16D-7787-4AF2-B507-4E0F573A19CC}" type="slidenum">
              <a:rPr lang="en-US" smtClean="0"/>
              <a:t>3</a:t>
            </a:fld>
            <a:endParaRPr lang="en-US"/>
          </a:p>
        </p:txBody>
      </p:sp>
    </p:spTree>
    <p:extLst>
      <p:ext uri="{BB962C8B-B14F-4D97-AF65-F5344CB8AC3E}">
        <p14:creationId xmlns:p14="http://schemas.microsoft.com/office/powerpoint/2010/main" val="1519319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10300" cy="3492500"/>
          </a:xfrm>
        </p:spPr>
      </p:sp>
      <p:sp>
        <p:nvSpPr>
          <p:cNvPr id="3" name="Notes Placeholder 2"/>
          <p:cNvSpPr>
            <a:spLocks noGrp="1"/>
          </p:cNvSpPr>
          <p:nvPr>
            <p:ph type="body" idx="1"/>
          </p:nvPr>
        </p:nvSpPr>
        <p:spPr/>
        <p:txBody>
          <a:bodyPr/>
          <a:lstStyle/>
          <a:p>
            <a:pPr defTabSz="933602">
              <a:defRPr/>
            </a:pPr>
            <a:endParaRPr lang="en-US" dirty="0"/>
          </a:p>
        </p:txBody>
      </p:sp>
      <p:sp>
        <p:nvSpPr>
          <p:cNvPr id="4" name="Slide Number Placeholder 3"/>
          <p:cNvSpPr>
            <a:spLocks noGrp="1"/>
          </p:cNvSpPr>
          <p:nvPr>
            <p:ph type="sldNum" sz="quarter" idx="10"/>
          </p:nvPr>
        </p:nvSpPr>
        <p:spPr/>
        <p:txBody>
          <a:bodyPr/>
          <a:lstStyle/>
          <a:p>
            <a:fld id="{0A21B16D-7787-4AF2-B507-4E0F573A19CC}" type="slidenum">
              <a:rPr lang="en-US" smtClean="0"/>
              <a:t>4</a:t>
            </a:fld>
            <a:endParaRPr lang="en-US"/>
          </a:p>
        </p:txBody>
      </p:sp>
    </p:spTree>
    <p:extLst>
      <p:ext uri="{BB962C8B-B14F-4D97-AF65-F5344CB8AC3E}">
        <p14:creationId xmlns:p14="http://schemas.microsoft.com/office/powerpoint/2010/main" val="3522831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10300" cy="3492500"/>
          </a:xfrm>
        </p:spPr>
      </p:sp>
      <p:sp>
        <p:nvSpPr>
          <p:cNvPr id="3" name="Notes Placeholder 2"/>
          <p:cNvSpPr>
            <a:spLocks noGrp="1"/>
          </p:cNvSpPr>
          <p:nvPr>
            <p:ph type="body" idx="1"/>
          </p:nvPr>
        </p:nvSpPr>
        <p:spPr/>
        <p:txBody>
          <a:bodyPr/>
          <a:lstStyle/>
          <a:p>
            <a:pPr defTabSz="933602">
              <a:defRPr/>
            </a:pPr>
            <a:endParaRPr lang="en-US" dirty="0"/>
          </a:p>
        </p:txBody>
      </p:sp>
      <p:sp>
        <p:nvSpPr>
          <p:cNvPr id="4" name="Slide Number Placeholder 3"/>
          <p:cNvSpPr>
            <a:spLocks noGrp="1"/>
          </p:cNvSpPr>
          <p:nvPr>
            <p:ph type="sldNum" sz="quarter" idx="10"/>
          </p:nvPr>
        </p:nvSpPr>
        <p:spPr/>
        <p:txBody>
          <a:bodyPr/>
          <a:lstStyle/>
          <a:p>
            <a:fld id="{0A21B16D-7787-4AF2-B507-4E0F573A19CC}" type="slidenum">
              <a:rPr lang="en-US" smtClean="0"/>
              <a:t>5</a:t>
            </a:fld>
            <a:endParaRPr lang="en-US"/>
          </a:p>
        </p:txBody>
      </p:sp>
    </p:spTree>
    <p:extLst>
      <p:ext uri="{BB962C8B-B14F-4D97-AF65-F5344CB8AC3E}">
        <p14:creationId xmlns:p14="http://schemas.microsoft.com/office/powerpoint/2010/main" val="578842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10300" cy="3492500"/>
          </a:xfrm>
        </p:spPr>
      </p:sp>
      <p:sp>
        <p:nvSpPr>
          <p:cNvPr id="3" name="Notes Placeholder 2"/>
          <p:cNvSpPr>
            <a:spLocks noGrp="1"/>
          </p:cNvSpPr>
          <p:nvPr>
            <p:ph type="body" idx="1"/>
          </p:nvPr>
        </p:nvSpPr>
        <p:spPr/>
        <p:txBody>
          <a:bodyPr/>
          <a:lstStyle/>
          <a:p>
            <a:pPr defTabSz="933602">
              <a:defRPr/>
            </a:pPr>
            <a:endParaRPr lang="en-US" dirty="0"/>
          </a:p>
        </p:txBody>
      </p:sp>
      <p:sp>
        <p:nvSpPr>
          <p:cNvPr id="4" name="Slide Number Placeholder 3"/>
          <p:cNvSpPr>
            <a:spLocks noGrp="1"/>
          </p:cNvSpPr>
          <p:nvPr>
            <p:ph type="sldNum" sz="quarter" idx="10"/>
          </p:nvPr>
        </p:nvSpPr>
        <p:spPr/>
        <p:txBody>
          <a:bodyPr/>
          <a:lstStyle/>
          <a:p>
            <a:fld id="{0A21B16D-7787-4AF2-B507-4E0F573A19CC}" type="slidenum">
              <a:rPr lang="en-US" smtClean="0"/>
              <a:t>6</a:t>
            </a:fld>
            <a:endParaRPr lang="en-US"/>
          </a:p>
        </p:txBody>
      </p:sp>
    </p:spTree>
    <p:extLst>
      <p:ext uri="{BB962C8B-B14F-4D97-AF65-F5344CB8AC3E}">
        <p14:creationId xmlns:p14="http://schemas.microsoft.com/office/powerpoint/2010/main" val="2775926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10300" cy="3492500"/>
          </a:xfrm>
        </p:spPr>
      </p:sp>
      <p:sp>
        <p:nvSpPr>
          <p:cNvPr id="3" name="Notes Placeholder 2"/>
          <p:cNvSpPr>
            <a:spLocks noGrp="1"/>
          </p:cNvSpPr>
          <p:nvPr>
            <p:ph type="body" idx="1"/>
          </p:nvPr>
        </p:nvSpPr>
        <p:spPr/>
        <p:txBody>
          <a:bodyPr/>
          <a:lstStyle/>
          <a:p>
            <a:pPr defTabSz="933602">
              <a:defRPr/>
            </a:pPr>
            <a:endParaRPr lang="en-US" dirty="0"/>
          </a:p>
        </p:txBody>
      </p:sp>
      <p:sp>
        <p:nvSpPr>
          <p:cNvPr id="4" name="Slide Number Placeholder 3"/>
          <p:cNvSpPr>
            <a:spLocks noGrp="1"/>
          </p:cNvSpPr>
          <p:nvPr>
            <p:ph type="sldNum" sz="quarter" idx="10"/>
          </p:nvPr>
        </p:nvSpPr>
        <p:spPr/>
        <p:txBody>
          <a:bodyPr/>
          <a:lstStyle/>
          <a:p>
            <a:fld id="{0A21B16D-7787-4AF2-B507-4E0F573A19CC}" type="slidenum">
              <a:rPr lang="en-US" smtClean="0"/>
              <a:t>7</a:t>
            </a:fld>
            <a:endParaRPr lang="en-US"/>
          </a:p>
        </p:txBody>
      </p:sp>
    </p:spTree>
    <p:extLst>
      <p:ext uri="{BB962C8B-B14F-4D97-AF65-F5344CB8AC3E}">
        <p14:creationId xmlns:p14="http://schemas.microsoft.com/office/powerpoint/2010/main" val="23627310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10300" cy="3492500"/>
          </a:xfrm>
        </p:spPr>
      </p:sp>
      <p:sp>
        <p:nvSpPr>
          <p:cNvPr id="3" name="Notes Placeholder 2"/>
          <p:cNvSpPr>
            <a:spLocks noGrp="1"/>
          </p:cNvSpPr>
          <p:nvPr>
            <p:ph type="body" idx="1"/>
          </p:nvPr>
        </p:nvSpPr>
        <p:spPr/>
        <p:txBody>
          <a:bodyPr/>
          <a:lstStyle/>
          <a:p>
            <a:pPr defTabSz="933602">
              <a:defRPr/>
            </a:pPr>
            <a:endParaRPr lang="en-US" dirty="0"/>
          </a:p>
        </p:txBody>
      </p:sp>
      <p:sp>
        <p:nvSpPr>
          <p:cNvPr id="4" name="Slide Number Placeholder 3"/>
          <p:cNvSpPr>
            <a:spLocks noGrp="1"/>
          </p:cNvSpPr>
          <p:nvPr>
            <p:ph type="sldNum" sz="quarter" idx="10"/>
          </p:nvPr>
        </p:nvSpPr>
        <p:spPr/>
        <p:txBody>
          <a:bodyPr/>
          <a:lstStyle/>
          <a:p>
            <a:fld id="{0A21B16D-7787-4AF2-B507-4E0F573A19CC}" type="slidenum">
              <a:rPr lang="en-US" smtClean="0"/>
              <a:t>8</a:t>
            </a:fld>
            <a:endParaRPr lang="en-US"/>
          </a:p>
        </p:txBody>
      </p:sp>
    </p:spTree>
    <p:extLst>
      <p:ext uri="{BB962C8B-B14F-4D97-AF65-F5344CB8AC3E}">
        <p14:creationId xmlns:p14="http://schemas.microsoft.com/office/powerpoint/2010/main" val="3300128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10300" cy="3492500"/>
          </a:xfrm>
        </p:spPr>
      </p:sp>
      <p:sp>
        <p:nvSpPr>
          <p:cNvPr id="3" name="Notes Placeholder 2"/>
          <p:cNvSpPr>
            <a:spLocks noGrp="1"/>
          </p:cNvSpPr>
          <p:nvPr>
            <p:ph type="body" idx="1"/>
          </p:nvPr>
        </p:nvSpPr>
        <p:spPr/>
        <p:txBody>
          <a:bodyPr/>
          <a:lstStyle/>
          <a:p>
            <a:pPr defTabSz="933602">
              <a:defRPr/>
            </a:pPr>
            <a:endParaRPr lang="en-US" dirty="0"/>
          </a:p>
        </p:txBody>
      </p:sp>
      <p:sp>
        <p:nvSpPr>
          <p:cNvPr id="4" name="Slide Number Placeholder 3"/>
          <p:cNvSpPr>
            <a:spLocks noGrp="1"/>
          </p:cNvSpPr>
          <p:nvPr>
            <p:ph type="sldNum" sz="quarter" idx="10"/>
          </p:nvPr>
        </p:nvSpPr>
        <p:spPr/>
        <p:txBody>
          <a:bodyPr/>
          <a:lstStyle/>
          <a:p>
            <a:fld id="{0A21B16D-7787-4AF2-B507-4E0F573A19CC}" type="slidenum">
              <a:rPr lang="en-US" smtClean="0"/>
              <a:t>9</a:t>
            </a:fld>
            <a:endParaRPr lang="en-US"/>
          </a:p>
        </p:txBody>
      </p:sp>
    </p:spTree>
    <p:extLst>
      <p:ext uri="{BB962C8B-B14F-4D97-AF65-F5344CB8AC3E}">
        <p14:creationId xmlns:p14="http://schemas.microsoft.com/office/powerpoint/2010/main" val="617167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AF27E16-46E8-4A9B-9F2C-C8B9113D6A04}" type="datetimeFigureOut">
              <a:rPr lang="en-US" smtClean="0"/>
              <a:t>11/15/2024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A374D3-7B06-4A76-BB65-43A0119C686D}" type="slidenum">
              <a:rPr lang="en-US" smtClean="0"/>
              <a:t>‹#›</a:t>
            </a:fld>
            <a:endParaRPr lang="en-US" dirty="0"/>
          </a:p>
        </p:txBody>
      </p:sp>
    </p:spTree>
    <p:extLst>
      <p:ext uri="{BB962C8B-B14F-4D97-AF65-F5344CB8AC3E}">
        <p14:creationId xmlns:p14="http://schemas.microsoft.com/office/powerpoint/2010/main" val="759019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F27E16-46E8-4A9B-9F2C-C8B9113D6A04}" type="datetimeFigureOut">
              <a:rPr lang="en-US" smtClean="0"/>
              <a:t>11/15/2024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A374D3-7B06-4A76-BB65-43A0119C686D}" type="slidenum">
              <a:rPr lang="en-US" smtClean="0"/>
              <a:t>‹#›</a:t>
            </a:fld>
            <a:endParaRPr lang="en-US" dirty="0"/>
          </a:p>
        </p:txBody>
      </p:sp>
    </p:spTree>
    <p:extLst>
      <p:ext uri="{BB962C8B-B14F-4D97-AF65-F5344CB8AC3E}">
        <p14:creationId xmlns:p14="http://schemas.microsoft.com/office/powerpoint/2010/main" val="3899105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F27E16-46E8-4A9B-9F2C-C8B9113D6A04}" type="datetimeFigureOut">
              <a:rPr lang="en-US" smtClean="0"/>
              <a:t>11/15/2024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A374D3-7B06-4A76-BB65-43A0119C686D}" type="slidenum">
              <a:rPr lang="en-US" smtClean="0"/>
              <a:t>‹#›</a:t>
            </a:fld>
            <a:endParaRPr lang="en-US" dirty="0"/>
          </a:p>
        </p:txBody>
      </p:sp>
    </p:spTree>
    <p:extLst>
      <p:ext uri="{BB962C8B-B14F-4D97-AF65-F5344CB8AC3E}">
        <p14:creationId xmlns:p14="http://schemas.microsoft.com/office/powerpoint/2010/main" val="3241001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F27E16-46E8-4A9B-9F2C-C8B9113D6A04}" type="datetimeFigureOut">
              <a:rPr lang="en-US" smtClean="0"/>
              <a:t>11/15/2024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A374D3-7B06-4A76-BB65-43A0119C686D}" type="slidenum">
              <a:rPr lang="en-US" smtClean="0"/>
              <a:t>‹#›</a:t>
            </a:fld>
            <a:endParaRPr lang="en-US" dirty="0"/>
          </a:p>
        </p:txBody>
      </p:sp>
    </p:spTree>
    <p:extLst>
      <p:ext uri="{BB962C8B-B14F-4D97-AF65-F5344CB8AC3E}">
        <p14:creationId xmlns:p14="http://schemas.microsoft.com/office/powerpoint/2010/main" val="81173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F27E16-46E8-4A9B-9F2C-C8B9113D6A04}" type="datetimeFigureOut">
              <a:rPr lang="en-US" smtClean="0"/>
              <a:t>11/15/2024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A374D3-7B06-4A76-BB65-43A0119C686D}" type="slidenum">
              <a:rPr lang="en-US" smtClean="0"/>
              <a:t>‹#›</a:t>
            </a:fld>
            <a:endParaRPr lang="en-US" dirty="0"/>
          </a:p>
        </p:txBody>
      </p:sp>
    </p:spTree>
    <p:extLst>
      <p:ext uri="{BB962C8B-B14F-4D97-AF65-F5344CB8AC3E}">
        <p14:creationId xmlns:p14="http://schemas.microsoft.com/office/powerpoint/2010/main" val="131329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AF27E16-46E8-4A9B-9F2C-C8B9113D6A04}" type="datetimeFigureOut">
              <a:rPr lang="en-US" smtClean="0"/>
              <a:t>11/15/2024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7A374D3-7B06-4A76-BB65-43A0119C686D}" type="slidenum">
              <a:rPr lang="en-US" smtClean="0"/>
              <a:t>‹#›</a:t>
            </a:fld>
            <a:endParaRPr lang="en-US" dirty="0"/>
          </a:p>
        </p:txBody>
      </p:sp>
    </p:spTree>
    <p:extLst>
      <p:ext uri="{BB962C8B-B14F-4D97-AF65-F5344CB8AC3E}">
        <p14:creationId xmlns:p14="http://schemas.microsoft.com/office/powerpoint/2010/main" val="2346535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AF27E16-46E8-4A9B-9F2C-C8B9113D6A04}" type="datetimeFigureOut">
              <a:rPr lang="en-US" smtClean="0"/>
              <a:t>11/15/2024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7A374D3-7B06-4A76-BB65-43A0119C686D}" type="slidenum">
              <a:rPr lang="en-US" smtClean="0"/>
              <a:t>‹#›</a:t>
            </a:fld>
            <a:endParaRPr lang="en-US" dirty="0"/>
          </a:p>
        </p:txBody>
      </p:sp>
    </p:spTree>
    <p:extLst>
      <p:ext uri="{BB962C8B-B14F-4D97-AF65-F5344CB8AC3E}">
        <p14:creationId xmlns:p14="http://schemas.microsoft.com/office/powerpoint/2010/main" val="228433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AF27E16-46E8-4A9B-9F2C-C8B9113D6A04}" type="datetimeFigureOut">
              <a:rPr lang="en-US" smtClean="0"/>
              <a:t>11/15/2024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7A374D3-7B06-4A76-BB65-43A0119C686D}" type="slidenum">
              <a:rPr lang="en-US" smtClean="0"/>
              <a:t>‹#›</a:t>
            </a:fld>
            <a:endParaRPr lang="en-US" dirty="0"/>
          </a:p>
        </p:txBody>
      </p:sp>
    </p:spTree>
    <p:extLst>
      <p:ext uri="{BB962C8B-B14F-4D97-AF65-F5344CB8AC3E}">
        <p14:creationId xmlns:p14="http://schemas.microsoft.com/office/powerpoint/2010/main" val="1067247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F27E16-46E8-4A9B-9F2C-C8B9113D6A04}" type="datetimeFigureOut">
              <a:rPr lang="en-US" smtClean="0"/>
              <a:t>11/15/2024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7A374D3-7B06-4A76-BB65-43A0119C686D}" type="slidenum">
              <a:rPr lang="en-US" smtClean="0"/>
              <a:t>‹#›</a:t>
            </a:fld>
            <a:endParaRPr lang="en-US" dirty="0"/>
          </a:p>
        </p:txBody>
      </p:sp>
    </p:spTree>
    <p:extLst>
      <p:ext uri="{BB962C8B-B14F-4D97-AF65-F5344CB8AC3E}">
        <p14:creationId xmlns:p14="http://schemas.microsoft.com/office/powerpoint/2010/main" val="750681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F27E16-46E8-4A9B-9F2C-C8B9113D6A04}" type="datetimeFigureOut">
              <a:rPr lang="en-US" smtClean="0"/>
              <a:t>11/15/2024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7A374D3-7B06-4A76-BB65-43A0119C686D}" type="slidenum">
              <a:rPr lang="en-US" smtClean="0"/>
              <a:t>‹#›</a:t>
            </a:fld>
            <a:endParaRPr lang="en-US" dirty="0"/>
          </a:p>
        </p:txBody>
      </p:sp>
    </p:spTree>
    <p:extLst>
      <p:ext uri="{BB962C8B-B14F-4D97-AF65-F5344CB8AC3E}">
        <p14:creationId xmlns:p14="http://schemas.microsoft.com/office/powerpoint/2010/main" val="1864133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F27E16-46E8-4A9B-9F2C-C8B9113D6A04}" type="datetimeFigureOut">
              <a:rPr lang="en-US" smtClean="0"/>
              <a:t>11/15/2024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7A374D3-7B06-4A76-BB65-43A0119C686D}" type="slidenum">
              <a:rPr lang="en-US" smtClean="0"/>
              <a:t>‹#›</a:t>
            </a:fld>
            <a:endParaRPr lang="en-US" dirty="0"/>
          </a:p>
        </p:txBody>
      </p:sp>
    </p:spTree>
    <p:extLst>
      <p:ext uri="{BB962C8B-B14F-4D97-AF65-F5344CB8AC3E}">
        <p14:creationId xmlns:p14="http://schemas.microsoft.com/office/powerpoint/2010/main" val="2689845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F27E16-46E8-4A9B-9F2C-C8B9113D6A04}" type="datetimeFigureOut">
              <a:rPr lang="en-US" smtClean="0"/>
              <a:t>11/15/2024</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7A374D3-7B06-4A76-BB65-43A0119C686D}" type="slidenum">
              <a:rPr lang="en-US" smtClean="0"/>
              <a:t>‹#›</a:t>
            </a:fld>
            <a:endParaRPr lang="en-US" dirty="0"/>
          </a:p>
        </p:txBody>
      </p:sp>
    </p:spTree>
    <p:extLst>
      <p:ext uri="{BB962C8B-B14F-4D97-AF65-F5344CB8AC3E}">
        <p14:creationId xmlns:p14="http://schemas.microsoft.com/office/powerpoint/2010/main" val="33914565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hyperlink" Target="mailto:sue.williams@titusville.com" TargetMode="External"/><Relationship Id="rId5" Type="http://schemas.openxmlformats.org/officeDocument/2006/relationships/hyperlink" Target="https://titusville.com/228/Community-Redevelopment-Agency" TargetMode="Externa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www.titusville.com/" TargetMode="Externa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742949"/>
            <a:ext cx="9144000" cy="2667001"/>
          </a:xfrm>
          <a:prstGeom prst="rect">
            <a:avLst/>
          </a:prstGeom>
          <a:solidFill>
            <a:srgbClr val="2A27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91470" y="57150"/>
            <a:ext cx="961060" cy="959458"/>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98243" y="1114819"/>
            <a:ext cx="2747514" cy="1923260"/>
          </a:xfrm>
          <a:prstGeom prst="rect">
            <a:avLst/>
          </a:prstGeom>
        </p:spPr>
      </p:pic>
      <p:sp>
        <p:nvSpPr>
          <p:cNvPr id="13" name="Rectangle 12"/>
          <p:cNvSpPr/>
          <p:nvPr/>
        </p:nvSpPr>
        <p:spPr>
          <a:xfrm>
            <a:off x="990600" y="3638550"/>
            <a:ext cx="7391400" cy="1200329"/>
          </a:xfrm>
          <a:prstGeom prst="rect">
            <a:avLst/>
          </a:prstGeom>
        </p:spPr>
        <p:txBody>
          <a:bodyPr wrap="square">
            <a:spAutoFit/>
          </a:bodyPr>
          <a:lstStyle/>
          <a:p>
            <a:pPr algn="ctr"/>
            <a:r>
              <a:rPr lang="en-US" sz="3600" dirty="0">
                <a:solidFill>
                  <a:schemeClr val="tx2"/>
                </a:solidFill>
              </a:rPr>
              <a:t>Community Redevelopment Agency 2025 Performance Measures</a:t>
            </a:r>
            <a:endParaRPr lang="en-US" sz="32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26076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43200" y="4743450"/>
            <a:ext cx="6400800" cy="400050"/>
          </a:xfrm>
          <a:prstGeom prst="rect">
            <a:avLst/>
          </a:prstGeom>
          <a:solidFill>
            <a:srgbClr val="2A27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3600" y="4796537"/>
            <a:ext cx="2438390" cy="311245"/>
          </a:xfrm>
          <a:prstGeom prst="rect">
            <a:avLst/>
          </a:prstGeom>
        </p:spPr>
      </p:pic>
      <p:sp>
        <p:nvSpPr>
          <p:cNvPr id="7" name="Rectangle 6"/>
          <p:cNvSpPr/>
          <p:nvPr/>
        </p:nvSpPr>
        <p:spPr>
          <a:xfrm>
            <a:off x="0" y="4743450"/>
            <a:ext cx="2667000" cy="400050"/>
          </a:xfrm>
          <a:prstGeom prst="rect">
            <a:avLst/>
          </a:prstGeom>
          <a:solidFill>
            <a:srgbClr val="76AA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528" y="4552626"/>
            <a:ext cx="534672" cy="533534"/>
          </a:xfrm>
          <a:prstGeom prst="rect">
            <a:avLst/>
          </a:prstGeom>
        </p:spPr>
      </p:pic>
      <p:sp>
        <p:nvSpPr>
          <p:cNvPr id="2" name="Title 1">
            <a:extLst>
              <a:ext uri="{FF2B5EF4-FFF2-40B4-BE49-F238E27FC236}">
                <a16:creationId xmlns:a16="http://schemas.microsoft.com/office/drawing/2014/main" id="{F0AA54EC-FFB4-4CF2-B1B7-828EC0F8B288}"/>
              </a:ext>
            </a:extLst>
          </p:cNvPr>
          <p:cNvSpPr>
            <a:spLocks noGrp="1"/>
          </p:cNvSpPr>
          <p:nvPr>
            <p:ph type="title"/>
          </p:nvPr>
        </p:nvSpPr>
        <p:spPr/>
        <p:txBody>
          <a:bodyPr/>
          <a:lstStyle/>
          <a:p>
            <a:r>
              <a:rPr lang="en-US" dirty="0"/>
              <a:t>Thank you </a:t>
            </a:r>
          </a:p>
        </p:txBody>
      </p:sp>
      <p:sp>
        <p:nvSpPr>
          <p:cNvPr id="3" name="Content Placeholder 2"/>
          <p:cNvSpPr>
            <a:spLocks noGrp="1"/>
          </p:cNvSpPr>
          <p:nvPr>
            <p:ph idx="1"/>
          </p:nvPr>
        </p:nvSpPr>
        <p:spPr>
          <a:xfrm>
            <a:off x="3575050" y="1200150"/>
            <a:ext cx="5111750" cy="3394473"/>
          </a:xfrm>
        </p:spPr>
        <p:txBody>
          <a:bodyPr lIns="0" rIns="0">
            <a:noAutofit/>
          </a:bodyPr>
          <a:lstStyle/>
          <a:p>
            <a:pPr marL="0" indent="0">
              <a:spcAft>
                <a:spcPts val="600"/>
              </a:spcAft>
              <a:buNone/>
            </a:pPr>
            <a:r>
              <a:rPr lang="en-US" sz="1800" dirty="0"/>
              <a:t>Present Members: </a:t>
            </a:r>
            <a:r>
              <a:rPr lang="en-US" sz="1800" dirty="0">
                <a:highlight>
                  <a:srgbClr val="C0C0C0"/>
                </a:highlight>
              </a:rPr>
              <a:t>Chairman Daniel Diesel, Jo Lynn Nelson, Herman A. Cole, Jr., Joe C. Robinson and Dr. Sarah Stoeckel. </a:t>
            </a:r>
          </a:p>
          <a:p>
            <a:pPr marL="0" indent="0">
              <a:spcAft>
                <a:spcPts val="600"/>
              </a:spcAft>
              <a:buNone/>
            </a:pPr>
            <a:r>
              <a:rPr lang="en-US" sz="1800" dirty="0"/>
              <a:t>Members At-Large: Dr. Greg Aker and Jim Ball.</a:t>
            </a:r>
          </a:p>
          <a:p>
            <a:pPr marL="0" indent="0">
              <a:spcAft>
                <a:spcPts val="600"/>
              </a:spcAft>
              <a:buNone/>
            </a:pPr>
            <a:r>
              <a:rPr lang="en-US" sz="1800" dirty="0"/>
              <a:t>Registered Agent, City Manager and CRA Executive Director William S. Larese. </a:t>
            </a:r>
          </a:p>
          <a:p>
            <a:pPr marL="0" indent="0">
              <a:spcAft>
                <a:spcPts val="600"/>
              </a:spcAft>
              <a:buNone/>
            </a:pPr>
            <a:r>
              <a:rPr lang="en-US" sz="1800" dirty="0">
                <a:hlinkClick r:id="rId5"/>
              </a:rPr>
              <a:t>Titusville.com/228/Community-Redevelopment-Agency </a:t>
            </a:r>
            <a:endParaRPr lang="en-US" sz="1800" dirty="0"/>
          </a:p>
        </p:txBody>
      </p:sp>
      <p:sp>
        <p:nvSpPr>
          <p:cNvPr id="8" name="Text Placeholder 7">
            <a:extLst>
              <a:ext uri="{FF2B5EF4-FFF2-40B4-BE49-F238E27FC236}">
                <a16:creationId xmlns:a16="http://schemas.microsoft.com/office/drawing/2014/main" id="{E039A260-37C1-455D-B48E-EA9C5CCDAD89}"/>
              </a:ext>
            </a:extLst>
          </p:cNvPr>
          <p:cNvSpPr>
            <a:spLocks noGrp="1"/>
          </p:cNvSpPr>
          <p:nvPr>
            <p:ph type="body" sz="half" idx="2"/>
          </p:nvPr>
        </p:nvSpPr>
        <p:spPr/>
        <p:txBody>
          <a:bodyPr>
            <a:normAutofit/>
          </a:bodyPr>
          <a:lstStyle/>
          <a:p>
            <a:r>
              <a:rPr lang="en-US" sz="1600" dirty="0"/>
              <a:t>The Community Redevelopment Agency consists of seven members. Five members of City Council and two additional members.</a:t>
            </a:r>
          </a:p>
          <a:p>
            <a:endParaRPr lang="en-US" sz="1600" dirty="0"/>
          </a:p>
          <a:p>
            <a:r>
              <a:rPr lang="en-US" sz="1600" dirty="0"/>
              <a:t>Staff Liaison: Redevelopment Planner Sue Williams</a:t>
            </a:r>
          </a:p>
          <a:p>
            <a:r>
              <a:rPr lang="en-US" sz="1600" dirty="0"/>
              <a:t>(321) 567-3860</a:t>
            </a:r>
          </a:p>
          <a:p>
            <a:r>
              <a:rPr lang="en-US" sz="1600" dirty="0">
                <a:hlinkClick r:id="rId6"/>
              </a:rPr>
              <a:t>sue.williams@titusville.com</a:t>
            </a:r>
            <a:r>
              <a:rPr lang="en-US" sz="1600" dirty="0"/>
              <a:t> </a:t>
            </a:r>
          </a:p>
        </p:txBody>
      </p:sp>
      <p:sp>
        <p:nvSpPr>
          <p:cNvPr id="9" name="Rectangle 8"/>
          <p:cNvSpPr/>
          <p:nvPr/>
        </p:nvSpPr>
        <p:spPr>
          <a:xfrm>
            <a:off x="4145600" y="404992"/>
            <a:ext cx="3065776" cy="646331"/>
          </a:xfrm>
          <a:prstGeom prst="rect">
            <a:avLst/>
          </a:prstGeom>
        </p:spPr>
        <p:txBody>
          <a:bodyPr wrap="none">
            <a:spAutoFit/>
          </a:bodyPr>
          <a:lstStyle/>
          <a:p>
            <a:r>
              <a:rPr lang="en-US" sz="3600" dirty="0">
                <a:solidFill>
                  <a:schemeClr val="tx1">
                    <a:lumMod val="75000"/>
                    <a:lumOff val="25000"/>
                  </a:schemeClr>
                </a:solidFill>
                <a:latin typeface="Arial" panose="020B0604020202020204" pitchFamily="34" charset="0"/>
                <a:cs typeface="Arial" panose="020B0604020202020204" pitchFamily="34" charset="0"/>
              </a:rPr>
              <a:t>Titusville CRA</a:t>
            </a:r>
            <a:endParaRPr lang="en-US" sz="3600" dirty="0"/>
          </a:p>
        </p:txBody>
      </p:sp>
    </p:spTree>
    <p:extLst>
      <p:ext uri="{BB962C8B-B14F-4D97-AF65-F5344CB8AC3E}">
        <p14:creationId xmlns:p14="http://schemas.microsoft.com/office/powerpoint/2010/main" val="1705427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43200" y="4743450"/>
            <a:ext cx="6400800" cy="400050"/>
          </a:xfrm>
          <a:prstGeom prst="rect">
            <a:avLst/>
          </a:prstGeom>
          <a:solidFill>
            <a:srgbClr val="2A27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3600" y="4796537"/>
            <a:ext cx="2438390" cy="311245"/>
          </a:xfrm>
          <a:prstGeom prst="rect">
            <a:avLst/>
          </a:prstGeom>
        </p:spPr>
      </p:pic>
      <p:sp>
        <p:nvSpPr>
          <p:cNvPr id="7" name="Rectangle 6"/>
          <p:cNvSpPr/>
          <p:nvPr/>
        </p:nvSpPr>
        <p:spPr>
          <a:xfrm>
            <a:off x="0" y="4743450"/>
            <a:ext cx="2667000" cy="400050"/>
          </a:xfrm>
          <a:prstGeom prst="rect">
            <a:avLst/>
          </a:prstGeom>
          <a:solidFill>
            <a:srgbClr val="76AA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528" y="4552626"/>
            <a:ext cx="534672" cy="533534"/>
          </a:xfrm>
          <a:prstGeom prst="rect">
            <a:avLst/>
          </a:prstGeom>
        </p:spPr>
      </p:pic>
      <p:sp>
        <p:nvSpPr>
          <p:cNvPr id="3" name="Content Placeholder 2"/>
          <p:cNvSpPr>
            <a:spLocks noGrp="1"/>
          </p:cNvSpPr>
          <p:nvPr>
            <p:ph idx="1"/>
          </p:nvPr>
        </p:nvSpPr>
        <p:spPr>
          <a:xfrm>
            <a:off x="3505200" y="742950"/>
            <a:ext cx="5335272" cy="3962400"/>
          </a:xfrm>
        </p:spPr>
        <p:txBody>
          <a:bodyPr lIns="0" rIns="0">
            <a:noAutofit/>
          </a:bodyPr>
          <a:lstStyle/>
          <a:p>
            <a:pPr marL="0" indent="0">
              <a:spcAft>
                <a:spcPts val="600"/>
              </a:spcAft>
              <a:buClr>
                <a:schemeClr val="tx1"/>
              </a:buClr>
              <a:buSzPct val="80000"/>
              <a:buNone/>
            </a:pPr>
            <a:r>
              <a:rPr lang="en-US" sz="2800" dirty="0"/>
              <a:t>Goals &amp; Objectives Analysis per</a:t>
            </a:r>
            <a:br>
              <a:rPr lang="en-US" sz="2800" dirty="0"/>
            </a:br>
            <a:r>
              <a:rPr lang="en-US" sz="2800" dirty="0"/>
              <a:t>FLORIDA STATUTE 189.062</a:t>
            </a:r>
          </a:p>
          <a:p>
            <a:pPr marL="0" indent="0">
              <a:spcAft>
                <a:spcPts val="600"/>
              </a:spcAft>
              <a:buClr>
                <a:schemeClr val="tx1"/>
              </a:buClr>
              <a:buSzPct val="80000"/>
              <a:buNone/>
            </a:pPr>
            <a:r>
              <a:rPr lang="en-US" sz="1800" dirty="0"/>
              <a:t>Established in 1982</a:t>
            </a:r>
          </a:p>
          <a:p>
            <a:pPr marL="0" indent="0">
              <a:buClr>
                <a:schemeClr val="tx1"/>
              </a:buClr>
              <a:buSzPct val="80000"/>
              <a:buNone/>
            </a:pPr>
            <a:r>
              <a:rPr lang="en-US" sz="1800" dirty="0"/>
              <a:t>555 South Washington Avenue</a:t>
            </a:r>
          </a:p>
          <a:p>
            <a:pPr marL="0" indent="0">
              <a:spcAft>
                <a:spcPts val="600"/>
              </a:spcAft>
              <a:buClr>
                <a:schemeClr val="tx1"/>
              </a:buClr>
              <a:buSzPct val="80000"/>
              <a:buNone/>
            </a:pPr>
            <a:r>
              <a:rPr lang="en-US" sz="1800" dirty="0"/>
              <a:t>Titusville, FL  32796</a:t>
            </a:r>
          </a:p>
          <a:p>
            <a:pPr marL="0" indent="0">
              <a:spcAft>
                <a:spcPts val="600"/>
              </a:spcAft>
              <a:buClr>
                <a:schemeClr val="tx1"/>
              </a:buClr>
              <a:buSzPct val="80000"/>
              <a:buNone/>
            </a:pPr>
            <a:r>
              <a:rPr lang="en-US" sz="1800"/>
              <a:t>(321) 567-3860</a:t>
            </a:r>
            <a:endParaRPr lang="en-US" sz="1800" dirty="0"/>
          </a:p>
          <a:p>
            <a:pPr marL="0" indent="0">
              <a:spcAft>
                <a:spcPts val="600"/>
              </a:spcAft>
              <a:buClr>
                <a:schemeClr val="tx1"/>
              </a:buClr>
              <a:buSzPct val="80000"/>
              <a:buNone/>
            </a:pPr>
            <a:r>
              <a:rPr lang="en-US" sz="1800" dirty="0">
                <a:hlinkClick r:id="rId5"/>
              </a:rPr>
              <a:t>www.Titusville.com</a:t>
            </a:r>
            <a:r>
              <a:rPr lang="en-US" sz="1800" dirty="0"/>
              <a:t> </a:t>
            </a:r>
          </a:p>
        </p:txBody>
      </p:sp>
      <p:sp>
        <p:nvSpPr>
          <p:cNvPr id="9" name="Rectangle 8"/>
          <p:cNvSpPr/>
          <p:nvPr/>
        </p:nvSpPr>
        <p:spPr>
          <a:xfrm>
            <a:off x="4953000" y="35718"/>
            <a:ext cx="3065776" cy="646331"/>
          </a:xfrm>
          <a:prstGeom prst="rect">
            <a:avLst/>
          </a:prstGeom>
        </p:spPr>
        <p:txBody>
          <a:bodyPr wrap="none">
            <a:spAutoFit/>
          </a:bodyPr>
          <a:lstStyle/>
          <a:p>
            <a:r>
              <a:rPr lang="en-US" sz="3600" dirty="0">
                <a:solidFill>
                  <a:schemeClr val="tx1">
                    <a:lumMod val="75000"/>
                    <a:lumOff val="25000"/>
                  </a:schemeClr>
                </a:solidFill>
                <a:latin typeface="Arial" panose="020B0604020202020204" pitchFamily="34" charset="0"/>
                <a:cs typeface="Arial" panose="020B0604020202020204" pitchFamily="34" charset="0"/>
              </a:rPr>
              <a:t>Titusville CRA</a:t>
            </a:r>
            <a:endParaRPr lang="en-US" sz="3600" dirty="0"/>
          </a:p>
        </p:txBody>
      </p:sp>
      <p:pic>
        <p:nvPicPr>
          <p:cNvPr id="11" name="Picture 2">
            <a:extLst>
              <a:ext uri="{FF2B5EF4-FFF2-40B4-BE49-F238E27FC236}">
                <a16:creationId xmlns:a16="http://schemas.microsoft.com/office/drawing/2014/main" id="{9A115E8D-5903-492D-B181-252A84A0F40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599" r="8" b="8"/>
          <a:stretch/>
        </p:blipFill>
        <p:spPr bwMode="auto">
          <a:xfrm>
            <a:off x="152400" y="170097"/>
            <a:ext cx="3239538" cy="4334450"/>
          </a:xfrm>
          <a:custGeom>
            <a:avLst/>
            <a:gdLst/>
            <a:ahLst/>
            <a:cxnLst/>
            <a:rect l="l" t="t" r="r" b="b"/>
            <a:pathLst>
              <a:path w="3239538" h="4334450">
                <a:moveTo>
                  <a:pt x="322464" y="0"/>
                </a:moveTo>
                <a:lnTo>
                  <a:pt x="3239538" y="0"/>
                </a:lnTo>
                <a:lnTo>
                  <a:pt x="3239538" y="4011987"/>
                </a:lnTo>
                <a:lnTo>
                  <a:pt x="2917075" y="4334450"/>
                </a:lnTo>
                <a:lnTo>
                  <a:pt x="0" y="4334450"/>
                </a:lnTo>
                <a:lnTo>
                  <a:pt x="0" y="322464"/>
                </a:lnTo>
                <a:close/>
              </a:path>
            </a:pathLst>
          </a:custGeom>
          <a:noFill/>
          <a:ln w="15875">
            <a:solidFill>
              <a:srgbClr val="FFFFFF">
                <a:alpha val="40000"/>
              </a:srgbClr>
            </a:solidFill>
          </a:ln>
          <a:effectLst>
            <a:innerShdw blurRad="57150" dist="38100" dir="14460000">
              <a:prstClr val="black">
                <a:alpha val="70000"/>
              </a:prstClr>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1624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43200" y="4743450"/>
            <a:ext cx="6400800" cy="400050"/>
          </a:xfrm>
          <a:prstGeom prst="rect">
            <a:avLst/>
          </a:prstGeom>
          <a:solidFill>
            <a:srgbClr val="2A27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3600" y="4796537"/>
            <a:ext cx="2438390" cy="311245"/>
          </a:xfrm>
          <a:prstGeom prst="rect">
            <a:avLst/>
          </a:prstGeom>
        </p:spPr>
      </p:pic>
      <p:sp>
        <p:nvSpPr>
          <p:cNvPr id="7" name="Rectangle 6"/>
          <p:cNvSpPr/>
          <p:nvPr/>
        </p:nvSpPr>
        <p:spPr>
          <a:xfrm>
            <a:off x="0" y="4743450"/>
            <a:ext cx="2667000" cy="400050"/>
          </a:xfrm>
          <a:prstGeom prst="rect">
            <a:avLst/>
          </a:prstGeom>
          <a:solidFill>
            <a:srgbClr val="76AA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528" y="4552626"/>
            <a:ext cx="534672" cy="533534"/>
          </a:xfrm>
          <a:prstGeom prst="rect">
            <a:avLst/>
          </a:prstGeom>
        </p:spPr>
      </p:pic>
      <p:sp>
        <p:nvSpPr>
          <p:cNvPr id="3" name="Content Placeholder 2"/>
          <p:cNvSpPr>
            <a:spLocks noGrp="1"/>
          </p:cNvSpPr>
          <p:nvPr>
            <p:ph idx="1"/>
          </p:nvPr>
        </p:nvSpPr>
        <p:spPr>
          <a:xfrm>
            <a:off x="381000" y="925938"/>
            <a:ext cx="8382000" cy="3760171"/>
          </a:xfrm>
        </p:spPr>
        <p:txBody>
          <a:bodyPr lIns="0" rIns="0">
            <a:normAutofit/>
          </a:bodyPr>
          <a:lstStyle/>
          <a:p>
            <a:pPr marL="0" indent="0" algn="ctr">
              <a:lnSpc>
                <a:spcPct val="150000"/>
              </a:lnSpc>
              <a:buNone/>
            </a:pPr>
            <a:r>
              <a:rPr lang="en-US" sz="2800" b="1" dirty="0">
                <a:solidFill>
                  <a:schemeClr val="tx1">
                    <a:lumMod val="75000"/>
                    <a:lumOff val="25000"/>
                  </a:schemeClr>
                </a:solidFill>
                <a:latin typeface="Arial" panose="020B0604020202020204" pitchFamily="34" charset="0"/>
                <a:cs typeface="Arial" panose="020B0604020202020204" pitchFamily="34" charset="0"/>
              </a:rPr>
              <a:t>GOAL</a:t>
            </a:r>
          </a:p>
          <a:p>
            <a:pPr marL="0" indent="0" algn="ctr">
              <a:lnSpc>
                <a:spcPct val="150000"/>
              </a:lnSpc>
              <a:buNone/>
            </a:pPr>
            <a:r>
              <a:rPr lang="en-US" sz="2800" dirty="0">
                <a:solidFill>
                  <a:schemeClr val="tx1">
                    <a:lumMod val="75000"/>
                    <a:lumOff val="25000"/>
                  </a:schemeClr>
                </a:solidFill>
                <a:latin typeface="Arial" panose="020B0604020202020204" pitchFamily="34" charset="0"/>
                <a:cs typeface="Arial" panose="020B0604020202020204" pitchFamily="34" charset="0"/>
              </a:rPr>
              <a:t>TO ERADICATE BLIGHT CONDITIONAS AS IDENTIFIED IN THE 1982 FEASIBILITY STUDY BASED ON F.S. 163.387</a:t>
            </a:r>
          </a:p>
        </p:txBody>
      </p:sp>
      <p:sp>
        <p:nvSpPr>
          <p:cNvPr id="9" name="Rectangle 8"/>
          <p:cNvSpPr/>
          <p:nvPr/>
        </p:nvSpPr>
        <p:spPr>
          <a:xfrm>
            <a:off x="1219200" y="211894"/>
            <a:ext cx="6553200" cy="523220"/>
          </a:xfrm>
          <a:prstGeom prst="rect">
            <a:avLst/>
          </a:prstGeom>
        </p:spPr>
        <p:txBody>
          <a:bodyPr wrap="square">
            <a:spAutoFit/>
          </a:bodyPr>
          <a:lstStyle/>
          <a:p>
            <a:pPr algn="ctr"/>
            <a:r>
              <a:rPr lang="en-US" sz="2800" b="1" dirty="0"/>
              <a:t>City of Titusville CRA strategic Plan</a:t>
            </a:r>
            <a:endParaRPr lang="en-US" sz="2800" b="1" u="sng" dirty="0"/>
          </a:p>
        </p:txBody>
      </p:sp>
    </p:spTree>
    <p:extLst>
      <p:ext uri="{BB962C8B-B14F-4D97-AF65-F5344CB8AC3E}">
        <p14:creationId xmlns:p14="http://schemas.microsoft.com/office/powerpoint/2010/main" val="549564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43200" y="4743450"/>
            <a:ext cx="6400800" cy="400050"/>
          </a:xfrm>
          <a:prstGeom prst="rect">
            <a:avLst/>
          </a:prstGeom>
          <a:solidFill>
            <a:srgbClr val="2A27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3600" y="4796537"/>
            <a:ext cx="2438390" cy="311245"/>
          </a:xfrm>
          <a:prstGeom prst="rect">
            <a:avLst/>
          </a:prstGeom>
        </p:spPr>
      </p:pic>
      <p:sp>
        <p:nvSpPr>
          <p:cNvPr id="7" name="Rectangle 6"/>
          <p:cNvSpPr/>
          <p:nvPr/>
        </p:nvSpPr>
        <p:spPr>
          <a:xfrm>
            <a:off x="0" y="4743450"/>
            <a:ext cx="2667000" cy="400050"/>
          </a:xfrm>
          <a:prstGeom prst="rect">
            <a:avLst/>
          </a:prstGeom>
          <a:solidFill>
            <a:srgbClr val="76AA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528" y="4552626"/>
            <a:ext cx="534672" cy="533534"/>
          </a:xfrm>
          <a:prstGeom prst="rect">
            <a:avLst/>
          </a:prstGeom>
        </p:spPr>
      </p:pic>
      <p:sp>
        <p:nvSpPr>
          <p:cNvPr id="3" name="Content Placeholder 2"/>
          <p:cNvSpPr>
            <a:spLocks noGrp="1"/>
          </p:cNvSpPr>
          <p:nvPr>
            <p:ph idx="1"/>
          </p:nvPr>
        </p:nvSpPr>
        <p:spPr>
          <a:xfrm>
            <a:off x="3064861" y="816428"/>
            <a:ext cx="5767412" cy="3281837"/>
          </a:xfrm>
        </p:spPr>
        <p:txBody>
          <a:bodyPr lIns="0" rIns="0">
            <a:noAutofit/>
          </a:bodyPr>
          <a:lstStyle/>
          <a:p>
            <a:pPr marL="0" indent="0">
              <a:lnSpc>
                <a:spcPct val="90000"/>
              </a:lnSpc>
              <a:buNone/>
            </a:pPr>
            <a:r>
              <a:rPr lang="en-US" sz="1600" b="1" dirty="0"/>
              <a:t>GOAL 1 - ADMINISTRATION OF THE CRA</a:t>
            </a:r>
          </a:p>
          <a:p>
            <a:pPr marL="0" indent="0">
              <a:lnSpc>
                <a:spcPct val="90000"/>
              </a:lnSpc>
              <a:buNone/>
            </a:pPr>
            <a:r>
              <a:rPr lang="en-US" sz="1600" dirty="0"/>
              <a:t>Objective –To maintain cost-effective operation of the Community Redevelopment Agency and effective administration for achievement of redevelopment goals and maintain compliance with legal requirements.  </a:t>
            </a:r>
          </a:p>
          <a:p>
            <a:pPr marL="0" indent="0">
              <a:lnSpc>
                <a:spcPct val="90000"/>
              </a:lnSpc>
              <a:buNone/>
            </a:pPr>
            <a:r>
              <a:rPr lang="en-US" sz="1600" b="1" dirty="0"/>
              <a:t>GOAL 2 – HOUSING  </a:t>
            </a:r>
          </a:p>
          <a:p>
            <a:pPr marL="0" indent="0">
              <a:lnSpc>
                <a:spcPct val="90000"/>
              </a:lnSpc>
              <a:buNone/>
            </a:pPr>
            <a:r>
              <a:rPr lang="en-US" sz="1600" dirty="0"/>
              <a:t>Objective – Promote, encourage, and incentivize residential development and occupancy within  the CRA and encourage improvement and rehabilitation of deteriorating residential housing stock within the CRA. </a:t>
            </a:r>
          </a:p>
          <a:p>
            <a:pPr marL="0" indent="0">
              <a:lnSpc>
                <a:spcPct val="90000"/>
              </a:lnSpc>
              <a:buNone/>
            </a:pPr>
            <a:r>
              <a:rPr lang="en-US" sz="1600" b="1" dirty="0"/>
              <a:t>GOAL 3 – COMMUNITY AND CULTURE</a:t>
            </a:r>
          </a:p>
          <a:p>
            <a:pPr marL="0" indent="0">
              <a:lnSpc>
                <a:spcPct val="90000"/>
              </a:lnSpc>
              <a:buNone/>
            </a:pPr>
            <a:r>
              <a:rPr lang="en-US" sz="1600" dirty="0"/>
              <a:t>Objectives – Preserve and promote Titusville’s historic assets and resources.  Support private sector and community efforts to develop additional entertainment and performance venues, gallery spaces, and lodging facilities.  Support and promote the installation of public art within the CRA. </a:t>
            </a:r>
          </a:p>
        </p:txBody>
      </p:sp>
      <p:sp>
        <p:nvSpPr>
          <p:cNvPr id="9" name="Rectangle 8"/>
          <p:cNvSpPr/>
          <p:nvPr/>
        </p:nvSpPr>
        <p:spPr>
          <a:xfrm>
            <a:off x="3048000" y="170097"/>
            <a:ext cx="5638799" cy="646331"/>
          </a:xfrm>
          <a:prstGeom prst="rect">
            <a:avLst/>
          </a:prstGeom>
        </p:spPr>
        <p:txBody>
          <a:bodyPr wrap="square">
            <a:spAutoFit/>
          </a:bodyPr>
          <a:lstStyle/>
          <a:p>
            <a:r>
              <a:rPr lang="en-US" sz="3600" dirty="0"/>
              <a:t>Goals &amp; Objectives</a:t>
            </a:r>
          </a:p>
        </p:txBody>
      </p:sp>
      <p:pic>
        <p:nvPicPr>
          <p:cNvPr id="10" name="Content Placeholder 4">
            <a:extLst>
              <a:ext uri="{FF2B5EF4-FFF2-40B4-BE49-F238E27FC236}">
                <a16:creationId xmlns:a16="http://schemas.microsoft.com/office/drawing/2014/main" id="{73EE4F19-22B9-4E12-8193-4D61F8D03C45}"/>
              </a:ext>
            </a:extLst>
          </p:cNvPr>
          <p:cNvPicPr>
            <a:picLocks noChangeAspect="1"/>
          </p:cNvPicPr>
          <p:nvPr/>
        </p:nvPicPr>
        <p:blipFill>
          <a:blip r:embed="rId5"/>
          <a:stretch>
            <a:fillRect/>
          </a:stretch>
        </p:blipFill>
        <p:spPr>
          <a:xfrm>
            <a:off x="381000" y="872259"/>
            <a:ext cx="2521526" cy="3223491"/>
          </a:xfrm>
          <a:prstGeom prst="rect">
            <a:avLst/>
          </a:prstGeom>
        </p:spPr>
      </p:pic>
    </p:spTree>
    <p:extLst>
      <p:ext uri="{BB962C8B-B14F-4D97-AF65-F5344CB8AC3E}">
        <p14:creationId xmlns:p14="http://schemas.microsoft.com/office/powerpoint/2010/main" val="1497264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43200" y="4743450"/>
            <a:ext cx="6400800" cy="400050"/>
          </a:xfrm>
          <a:prstGeom prst="rect">
            <a:avLst/>
          </a:prstGeom>
          <a:solidFill>
            <a:srgbClr val="2A27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3600" y="4796537"/>
            <a:ext cx="2438390" cy="311245"/>
          </a:xfrm>
          <a:prstGeom prst="rect">
            <a:avLst/>
          </a:prstGeom>
        </p:spPr>
      </p:pic>
      <p:sp>
        <p:nvSpPr>
          <p:cNvPr id="7" name="Rectangle 6"/>
          <p:cNvSpPr/>
          <p:nvPr/>
        </p:nvSpPr>
        <p:spPr>
          <a:xfrm>
            <a:off x="0" y="4743450"/>
            <a:ext cx="2667000" cy="400050"/>
          </a:xfrm>
          <a:prstGeom prst="rect">
            <a:avLst/>
          </a:prstGeom>
          <a:solidFill>
            <a:srgbClr val="76AA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528" y="4552626"/>
            <a:ext cx="534672" cy="533534"/>
          </a:xfrm>
          <a:prstGeom prst="rect">
            <a:avLst/>
          </a:prstGeom>
        </p:spPr>
      </p:pic>
      <p:sp>
        <p:nvSpPr>
          <p:cNvPr id="3" name="Content Placeholder 2"/>
          <p:cNvSpPr>
            <a:spLocks noGrp="1"/>
          </p:cNvSpPr>
          <p:nvPr>
            <p:ph idx="1"/>
          </p:nvPr>
        </p:nvSpPr>
        <p:spPr>
          <a:xfrm>
            <a:off x="4343400" y="971550"/>
            <a:ext cx="4497072" cy="3962400"/>
          </a:xfrm>
        </p:spPr>
        <p:txBody>
          <a:bodyPr lIns="0" rIns="0">
            <a:noAutofit/>
          </a:bodyPr>
          <a:lstStyle/>
          <a:p>
            <a:pPr marL="0" indent="0">
              <a:lnSpc>
                <a:spcPct val="90000"/>
              </a:lnSpc>
              <a:buNone/>
            </a:pPr>
            <a:r>
              <a:rPr lang="en-US" sz="1600" b="1" dirty="0"/>
              <a:t>GOAL 4 – ECONOMIC DEVELOPMENT </a:t>
            </a:r>
          </a:p>
          <a:p>
            <a:pPr marL="0" indent="0">
              <a:lnSpc>
                <a:spcPct val="90000"/>
              </a:lnSpc>
              <a:buNone/>
            </a:pPr>
            <a:r>
              <a:rPr lang="en-US" sz="1600" dirty="0"/>
              <a:t>Objectives – Increase private sector investment, small business development , and economic activity within the CRA.  Increase utilization of underdeveloped and underutilized parcels. Recruit and retain businesses by acting as a liaison, resource, and advocate for existing and potential businesses within the CRA. Encourage hospitality, lodging and entertainment venue development within the CRA. </a:t>
            </a:r>
          </a:p>
          <a:p>
            <a:pPr marL="0" indent="0">
              <a:lnSpc>
                <a:spcPct val="90000"/>
              </a:lnSpc>
              <a:buNone/>
            </a:pPr>
            <a:r>
              <a:rPr lang="en-US" sz="1600" b="1" dirty="0"/>
              <a:t>GOAL 5 – PUBLIC SPACES</a:t>
            </a:r>
          </a:p>
          <a:p>
            <a:pPr marL="0" indent="0">
              <a:lnSpc>
                <a:spcPct val="90000"/>
              </a:lnSpc>
              <a:buNone/>
            </a:pPr>
            <a:r>
              <a:rPr lang="en-US" sz="1600" dirty="0"/>
              <a:t>Objective – Create safe and accessible public spaces within the CRA while creating a visually unified CRA utilizing a consistent design theme. Evaluate vacant and underutilized sites for the development of public open space. </a:t>
            </a:r>
          </a:p>
        </p:txBody>
      </p:sp>
      <p:sp>
        <p:nvSpPr>
          <p:cNvPr id="9" name="Rectangle 8"/>
          <p:cNvSpPr/>
          <p:nvPr/>
        </p:nvSpPr>
        <p:spPr>
          <a:xfrm>
            <a:off x="2895600" y="146735"/>
            <a:ext cx="6034857" cy="646331"/>
          </a:xfrm>
          <a:prstGeom prst="rect">
            <a:avLst/>
          </a:prstGeom>
        </p:spPr>
        <p:txBody>
          <a:bodyPr wrap="none">
            <a:spAutoFit/>
          </a:bodyPr>
          <a:lstStyle/>
          <a:p>
            <a:r>
              <a:rPr lang="en-US" sz="3600" dirty="0"/>
              <a:t>Goals &amp; Objectives (Continued)</a:t>
            </a:r>
          </a:p>
        </p:txBody>
      </p:sp>
      <p:pic>
        <p:nvPicPr>
          <p:cNvPr id="10" name="Content Placeholder 1">
            <a:extLst>
              <a:ext uri="{FF2B5EF4-FFF2-40B4-BE49-F238E27FC236}">
                <a16:creationId xmlns:a16="http://schemas.microsoft.com/office/drawing/2014/main" id="{08D315BF-607C-4265-A583-A6933023A9FC}"/>
              </a:ext>
            </a:extLst>
          </p:cNvPr>
          <p:cNvPicPr>
            <a:picLocks noChangeAspect="1"/>
          </p:cNvPicPr>
          <p:nvPr/>
        </p:nvPicPr>
        <p:blipFill>
          <a:blip r:embed="rId5"/>
          <a:stretch>
            <a:fillRect/>
          </a:stretch>
        </p:blipFill>
        <p:spPr>
          <a:xfrm>
            <a:off x="303528" y="1047750"/>
            <a:ext cx="3814619" cy="2540000"/>
          </a:xfrm>
          <a:prstGeom prst="rect">
            <a:avLst/>
          </a:prstGeom>
        </p:spPr>
      </p:pic>
    </p:spTree>
    <p:extLst>
      <p:ext uri="{BB962C8B-B14F-4D97-AF65-F5344CB8AC3E}">
        <p14:creationId xmlns:p14="http://schemas.microsoft.com/office/powerpoint/2010/main" val="374194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43200" y="4743450"/>
            <a:ext cx="6400800" cy="400050"/>
          </a:xfrm>
          <a:prstGeom prst="rect">
            <a:avLst/>
          </a:prstGeom>
          <a:solidFill>
            <a:srgbClr val="2A27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3600" y="4796537"/>
            <a:ext cx="2438390" cy="311245"/>
          </a:xfrm>
          <a:prstGeom prst="rect">
            <a:avLst/>
          </a:prstGeom>
        </p:spPr>
      </p:pic>
      <p:sp>
        <p:nvSpPr>
          <p:cNvPr id="7" name="Rectangle 6"/>
          <p:cNvSpPr/>
          <p:nvPr/>
        </p:nvSpPr>
        <p:spPr>
          <a:xfrm>
            <a:off x="0" y="4743450"/>
            <a:ext cx="2667000" cy="400050"/>
          </a:xfrm>
          <a:prstGeom prst="rect">
            <a:avLst/>
          </a:prstGeom>
          <a:solidFill>
            <a:srgbClr val="76AA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528" y="4552626"/>
            <a:ext cx="534672" cy="533534"/>
          </a:xfrm>
          <a:prstGeom prst="rect">
            <a:avLst/>
          </a:prstGeom>
        </p:spPr>
      </p:pic>
      <p:sp>
        <p:nvSpPr>
          <p:cNvPr id="3" name="Content Placeholder 2"/>
          <p:cNvSpPr>
            <a:spLocks noGrp="1"/>
          </p:cNvSpPr>
          <p:nvPr>
            <p:ph idx="1"/>
          </p:nvPr>
        </p:nvSpPr>
        <p:spPr>
          <a:xfrm>
            <a:off x="3352799" y="816428"/>
            <a:ext cx="5479473" cy="3281837"/>
          </a:xfrm>
        </p:spPr>
        <p:txBody>
          <a:bodyPr lIns="0" rIns="0">
            <a:noAutofit/>
          </a:bodyPr>
          <a:lstStyle/>
          <a:p>
            <a:pPr marL="0" indent="0">
              <a:lnSpc>
                <a:spcPct val="90000"/>
              </a:lnSpc>
              <a:buNone/>
            </a:pPr>
            <a:r>
              <a:rPr lang="en-US" sz="1600" b="1" dirty="0"/>
              <a:t>GOAL 6 – INFRASTRUCTURE</a:t>
            </a:r>
          </a:p>
          <a:p>
            <a:pPr marL="0" indent="0">
              <a:lnSpc>
                <a:spcPct val="90000"/>
              </a:lnSpc>
              <a:buNone/>
            </a:pPr>
            <a:r>
              <a:rPr lang="en-US" sz="1600" dirty="0"/>
              <a:t>Objectives –  Prioritize infrastructure improvements and amenity installation that will facilitate new development and redevelopment projects within the CRA.  Ensure the preservation of the natural environment and appropriate management of vital natural resources.  </a:t>
            </a:r>
          </a:p>
          <a:p>
            <a:pPr marL="0" indent="0">
              <a:lnSpc>
                <a:spcPct val="90000"/>
              </a:lnSpc>
              <a:buNone/>
            </a:pPr>
            <a:r>
              <a:rPr lang="en-US" sz="1600" b="1" dirty="0"/>
              <a:t>GOAL 7 – PUBLIC HEALTH AND SAFETY </a:t>
            </a:r>
          </a:p>
          <a:p>
            <a:pPr marL="0" indent="0">
              <a:lnSpc>
                <a:spcPct val="90000"/>
              </a:lnSpc>
              <a:buNone/>
            </a:pPr>
            <a:r>
              <a:rPr lang="en-US" sz="1600" dirty="0"/>
              <a:t>Objectives – Improve community safety within the CRA.  Provide training to CRA staff and community regarding public health and safety issues. Improve pedestrian and bicyclist safety within the CRA.  </a:t>
            </a:r>
          </a:p>
          <a:p>
            <a:pPr marL="0" indent="0">
              <a:lnSpc>
                <a:spcPct val="90000"/>
              </a:lnSpc>
              <a:buNone/>
            </a:pPr>
            <a:r>
              <a:rPr lang="en-US" sz="1600" b="1" dirty="0"/>
              <a:t>GOAL 8 – REGULATORY ENVIRONMENT</a:t>
            </a:r>
          </a:p>
          <a:p>
            <a:pPr marL="0" indent="0">
              <a:lnSpc>
                <a:spcPct val="90000"/>
              </a:lnSpc>
              <a:buNone/>
            </a:pPr>
            <a:r>
              <a:rPr lang="en-US" sz="1600" dirty="0"/>
              <a:t>Objective – Evaluate current development regulations to identify potential revisions that would encourage additional private sector development within the CRA. </a:t>
            </a:r>
          </a:p>
        </p:txBody>
      </p:sp>
      <p:sp>
        <p:nvSpPr>
          <p:cNvPr id="9" name="Rectangle 8"/>
          <p:cNvSpPr/>
          <p:nvPr/>
        </p:nvSpPr>
        <p:spPr>
          <a:xfrm>
            <a:off x="3429000" y="170097"/>
            <a:ext cx="5257799" cy="646331"/>
          </a:xfrm>
          <a:prstGeom prst="rect">
            <a:avLst/>
          </a:prstGeom>
        </p:spPr>
        <p:txBody>
          <a:bodyPr wrap="square">
            <a:spAutoFit/>
          </a:bodyPr>
          <a:lstStyle/>
          <a:p>
            <a:r>
              <a:rPr lang="en-US" sz="3600" dirty="0"/>
              <a:t>Goals &amp; Obj (Continued)</a:t>
            </a:r>
          </a:p>
        </p:txBody>
      </p:sp>
      <p:pic>
        <p:nvPicPr>
          <p:cNvPr id="11" name="Picture 10">
            <a:extLst>
              <a:ext uri="{FF2B5EF4-FFF2-40B4-BE49-F238E27FC236}">
                <a16:creationId xmlns:a16="http://schemas.microsoft.com/office/drawing/2014/main" id="{37405060-22B8-4ACE-B9C9-9CB438A825CF}"/>
              </a:ext>
            </a:extLst>
          </p:cNvPr>
          <p:cNvPicPr>
            <a:picLocks noChangeAspect="1"/>
          </p:cNvPicPr>
          <p:nvPr/>
        </p:nvPicPr>
        <p:blipFill>
          <a:blip r:embed="rId5"/>
          <a:stretch>
            <a:fillRect/>
          </a:stretch>
        </p:blipFill>
        <p:spPr>
          <a:xfrm>
            <a:off x="188008" y="302058"/>
            <a:ext cx="2880570" cy="4155156"/>
          </a:xfrm>
          <a:prstGeom prst="rect">
            <a:avLst/>
          </a:prstGeom>
        </p:spPr>
      </p:pic>
    </p:spTree>
    <p:extLst>
      <p:ext uri="{BB962C8B-B14F-4D97-AF65-F5344CB8AC3E}">
        <p14:creationId xmlns:p14="http://schemas.microsoft.com/office/powerpoint/2010/main" val="414169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43200" y="4743450"/>
            <a:ext cx="6400800" cy="400050"/>
          </a:xfrm>
          <a:prstGeom prst="rect">
            <a:avLst/>
          </a:prstGeom>
          <a:solidFill>
            <a:srgbClr val="2A27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3600" y="4796537"/>
            <a:ext cx="2438390" cy="311245"/>
          </a:xfrm>
          <a:prstGeom prst="rect">
            <a:avLst/>
          </a:prstGeom>
        </p:spPr>
      </p:pic>
      <p:sp>
        <p:nvSpPr>
          <p:cNvPr id="7" name="Rectangle 6"/>
          <p:cNvSpPr/>
          <p:nvPr/>
        </p:nvSpPr>
        <p:spPr>
          <a:xfrm>
            <a:off x="0" y="4743450"/>
            <a:ext cx="2667000" cy="400050"/>
          </a:xfrm>
          <a:prstGeom prst="rect">
            <a:avLst/>
          </a:prstGeom>
          <a:solidFill>
            <a:srgbClr val="76AA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528" y="4552626"/>
            <a:ext cx="534672" cy="533534"/>
          </a:xfrm>
          <a:prstGeom prst="rect">
            <a:avLst/>
          </a:prstGeom>
        </p:spPr>
      </p:pic>
      <p:sp>
        <p:nvSpPr>
          <p:cNvPr id="2" name="Title 1">
            <a:extLst>
              <a:ext uri="{FF2B5EF4-FFF2-40B4-BE49-F238E27FC236}">
                <a16:creationId xmlns:a16="http://schemas.microsoft.com/office/drawing/2014/main" id="{78BF1A7D-AE6E-451B-8164-ED562D4D8DEC}"/>
              </a:ext>
            </a:extLst>
          </p:cNvPr>
          <p:cNvSpPr>
            <a:spLocks noGrp="1"/>
          </p:cNvSpPr>
          <p:nvPr>
            <p:ph type="title"/>
          </p:nvPr>
        </p:nvSpPr>
        <p:spPr/>
        <p:txBody>
          <a:bodyPr/>
          <a:lstStyle/>
          <a:p>
            <a:r>
              <a:rPr lang="en-US" dirty="0"/>
              <a:t>Florida Statute 189.0694</a:t>
            </a:r>
          </a:p>
        </p:txBody>
      </p:sp>
      <p:sp>
        <p:nvSpPr>
          <p:cNvPr id="3" name="Content Placeholder 2"/>
          <p:cNvSpPr>
            <a:spLocks noGrp="1"/>
          </p:cNvSpPr>
          <p:nvPr>
            <p:ph sz="half" idx="1"/>
          </p:nvPr>
        </p:nvSpPr>
        <p:spPr>
          <a:xfrm>
            <a:off x="4876800" y="2157507"/>
            <a:ext cx="4038600" cy="2550225"/>
          </a:xfrm>
          <a:ln>
            <a:solidFill>
              <a:schemeClr val="accent1"/>
            </a:solidFill>
          </a:ln>
        </p:spPr>
        <p:txBody>
          <a:bodyPr lIns="0" rIns="0">
            <a:noAutofit/>
          </a:bodyPr>
          <a:lstStyle/>
          <a:p>
            <a:pPr>
              <a:buFont typeface="Wingdings" panose="05000000000000000000" pitchFamily="2" charset="2"/>
              <a:buChar char="q"/>
            </a:pPr>
            <a:r>
              <a:rPr lang="en-US" sz="1200" dirty="0"/>
              <a:t>All special districts must establish goals and objectives for each program and activity they undertake by October 1, 2024.</a:t>
            </a:r>
          </a:p>
          <a:p>
            <a:pPr>
              <a:buFont typeface="Wingdings" panose="05000000000000000000" pitchFamily="2" charset="2"/>
              <a:buChar char="q"/>
            </a:pPr>
            <a:r>
              <a:rPr lang="en-US" sz="1200" dirty="0"/>
              <a:t>Special districts are required to create performance measures and standards to determine if their goals and objectives are being achieved. </a:t>
            </a:r>
          </a:p>
          <a:p>
            <a:pPr>
              <a:buFont typeface="Wingdings" panose="05000000000000000000" pitchFamily="2" charset="2"/>
              <a:buChar char="q"/>
            </a:pPr>
            <a:r>
              <a:rPr lang="en-US" sz="1200" dirty="0"/>
              <a:t>An annual report must be published by December 1 each year, which must include:</a:t>
            </a:r>
          </a:p>
          <a:p>
            <a:pPr>
              <a:buFont typeface="Wingdings" panose="05000000000000000000" pitchFamily="2" charset="2"/>
              <a:buChar char="q"/>
            </a:pPr>
            <a:r>
              <a:rPr lang="en-US" sz="1200" dirty="0"/>
              <a:t>A description of the goals and objectives achieved</a:t>
            </a:r>
          </a:p>
          <a:p>
            <a:pPr>
              <a:buFont typeface="Wingdings" panose="05000000000000000000" pitchFamily="2" charset="2"/>
              <a:buChar char="q"/>
            </a:pPr>
            <a:r>
              <a:rPr lang="en-US" sz="1200" dirty="0"/>
              <a:t>The performance measures and standard used to make this determination</a:t>
            </a:r>
          </a:p>
          <a:p>
            <a:pPr>
              <a:buFont typeface="Wingdings" panose="05000000000000000000" pitchFamily="2" charset="2"/>
              <a:buChar char="q"/>
            </a:pPr>
            <a:r>
              <a:rPr lang="en-US" sz="1200" dirty="0"/>
              <a:t>A list of any goals or objectives that were not achieved</a:t>
            </a:r>
            <a:endParaRPr lang="en-US" sz="1400" dirty="0"/>
          </a:p>
        </p:txBody>
      </p:sp>
      <p:sp>
        <p:nvSpPr>
          <p:cNvPr id="8" name="Content Placeholder 7">
            <a:extLst>
              <a:ext uri="{FF2B5EF4-FFF2-40B4-BE49-F238E27FC236}">
                <a16:creationId xmlns:a16="http://schemas.microsoft.com/office/drawing/2014/main" id="{C542F96E-16FE-4D96-BAD1-DE8F0551CE5F}"/>
              </a:ext>
            </a:extLst>
          </p:cNvPr>
          <p:cNvSpPr>
            <a:spLocks noGrp="1"/>
          </p:cNvSpPr>
          <p:nvPr>
            <p:ph sz="half" idx="2"/>
          </p:nvPr>
        </p:nvSpPr>
        <p:spPr>
          <a:xfrm>
            <a:off x="299898" y="922063"/>
            <a:ext cx="8615501" cy="1235444"/>
          </a:xfrm>
          <a:ln>
            <a:solidFill>
              <a:schemeClr val="accent1"/>
            </a:solidFill>
          </a:ln>
        </p:spPr>
        <p:txBody>
          <a:bodyPr>
            <a:normAutofit/>
          </a:bodyPr>
          <a:lstStyle/>
          <a:p>
            <a:pPr marL="0" indent="0">
              <a:buNone/>
            </a:pPr>
            <a:r>
              <a:rPr lang="en-US" sz="1800" dirty="0"/>
              <a:t>These new requirements aim to increase accountability and transparency for special districts by ensuring they have clear objectives and are regularly assessing their performance.  The annual reporting requirement will provide stakeholders with insights into the effectiveness of special district programs and activities. </a:t>
            </a:r>
          </a:p>
        </p:txBody>
      </p:sp>
      <p:sp>
        <p:nvSpPr>
          <p:cNvPr id="12" name="Content Placeholder 7">
            <a:extLst>
              <a:ext uri="{FF2B5EF4-FFF2-40B4-BE49-F238E27FC236}">
                <a16:creationId xmlns:a16="http://schemas.microsoft.com/office/drawing/2014/main" id="{E3BC7F82-7763-46AC-B11F-FAFD30275F27}"/>
              </a:ext>
            </a:extLst>
          </p:cNvPr>
          <p:cNvSpPr txBox="1">
            <a:spLocks/>
          </p:cNvSpPr>
          <p:nvPr/>
        </p:nvSpPr>
        <p:spPr>
          <a:xfrm>
            <a:off x="304800" y="2280236"/>
            <a:ext cx="4571999" cy="1967914"/>
          </a:xfrm>
          <a:prstGeom prst="rect">
            <a:avLst/>
          </a:prstGeom>
          <a:ln>
            <a:solidFill>
              <a:schemeClr val="accent1"/>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t>HB 7013, which passed on April 26, 2024, makes several important changes to the laws governing special districts, including Community Redevelopment Agencies (CRAs).  The bill revises Florida Statue 189.0694 with the following key requirements:</a:t>
            </a:r>
          </a:p>
        </p:txBody>
      </p:sp>
    </p:spTree>
    <p:extLst>
      <p:ext uri="{BB962C8B-B14F-4D97-AF65-F5344CB8AC3E}">
        <p14:creationId xmlns:p14="http://schemas.microsoft.com/office/powerpoint/2010/main" val="1719152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43200" y="4743450"/>
            <a:ext cx="6400800" cy="400050"/>
          </a:xfrm>
          <a:prstGeom prst="rect">
            <a:avLst/>
          </a:prstGeom>
          <a:solidFill>
            <a:srgbClr val="2A27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3600" y="4796537"/>
            <a:ext cx="2438390" cy="311245"/>
          </a:xfrm>
          <a:prstGeom prst="rect">
            <a:avLst/>
          </a:prstGeom>
        </p:spPr>
      </p:pic>
      <p:sp>
        <p:nvSpPr>
          <p:cNvPr id="7" name="Rectangle 6"/>
          <p:cNvSpPr/>
          <p:nvPr/>
        </p:nvSpPr>
        <p:spPr>
          <a:xfrm>
            <a:off x="0" y="4743450"/>
            <a:ext cx="2667000" cy="400050"/>
          </a:xfrm>
          <a:prstGeom prst="rect">
            <a:avLst/>
          </a:prstGeom>
          <a:solidFill>
            <a:srgbClr val="76AA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528" y="4552626"/>
            <a:ext cx="534672" cy="533534"/>
          </a:xfrm>
          <a:prstGeom prst="rect">
            <a:avLst/>
          </a:prstGeom>
        </p:spPr>
      </p:pic>
      <p:sp>
        <p:nvSpPr>
          <p:cNvPr id="2" name="Title 1">
            <a:extLst>
              <a:ext uri="{FF2B5EF4-FFF2-40B4-BE49-F238E27FC236}">
                <a16:creationId xmlns:a16="http://schemas.microsoft.com/office/drawing/2014/main" id="{78BF1A7D-AE6E-451B-8164-ED562D4D8DEC}"/>
              </a:ext>
            </a:extLst>
          </p:cNvPr>
          <p:cNvSpPr>
            <a:spLocks noGrp="1"/>
          </p:cNvSpPr>
          <p:nvPr>
            <p:ph type="title"/>
          </p:nvPr>
        </p:nvSpPr>
        <p:spPr/>
        <p:txBody>
          <a:bodyPr>
            <a:noAutofit/>
          </a:bodyPr>
          <a:lstStyle/>
          <a:p>
            <a:r>
              <a:rPr lang="en-ZA" sz="2800" b="1" dirty="0"/>
              <a:t>PERFORMANCE STANDARDS AND MEASUREMENTS</a:t>
            </a:r>
            <a:endParaRPr lang="en-US" sz="2800" b="1" dirty="0"/>
          </a:p>
        </p:txBody>
      </p:sp>
      <p:sp>
        <p:nvSpPr>
          <p:cNvPr id="3" name="Content Placeholder 2"/>
          <p:cNvSpPr>
            <a:spLocks noGrp="1"/>
          </p:cNvSpPr>
          <p:nvPr>
            <p:ph sz="half" idx="1"/>
          </p:nvPr>
        </p:nvSpPr>
        <p:spPr>
          <a:xfrm>
            <a:off x="4953000" y="895350"/>
            <a:ext cx="4038600" cy="3802951"/>
          </a:xfrm>
          <a:ln>
            <a:solidFill>
              <a:schemeClr val="accent1"/>
            </a:solidFill>
          </a:ln>
        </p:spPr>
        <p:txBody>
          <a:bodyPr lIns="0" rIns="0">
            <a:noAutofit/>
          </a:bodyPr>
          <a:lstStyle/>
          <a:p>
            <a:pPr marL="228600" indent="-228600">
              <a:buFont typeface="+mj-lt"/>
              <a:buAutoNum type="arabicPeriod"/>
            </a:pPr>
            <a:r>
              <a:rPr lang="en-US" sz="1600" dirty="0"/>
              <a:t>Determine the number of installed Trail Town amenities installed within the CRA. </a:t>
            </a:r>
          </a:p>
          <a:p>
            <a:pPr marL="228600" indent="-228600">
              <a:buFont typeface="+mj-lt"/>
              <a:buAutoNum type="arabicPeriod"/>
            </a:pPr>
            <a:r>
              <a:rPr lang="en-US" sz="1600" dirty="0"/>
              <a:t>Evaluate the number of approved grant applications processed. </a:t>
            </a:r>
          </a:p>
          <a:p>
            <a:pPr marL="228600" indent="-228600">
              <a:buFont typeface="+mj-lt"/>
              <a:buAutoNum type="arabicPeriod"/>
            </a:pPr>
            <a:r>
              <a:rPr lang="en-US" sz="1600" dirty="0"/>
              <a:t>Determine the money spent on improvement projects for utilities infrastructure.   </a:t>
            </a:r>
          </a:p>
          <a:p>
            <a:pPr marL="228600" indent="-228600">
              <a:buFont typeface="+mj-lt"/>
              <a:buAutoNum type="arabicPeriod"/>
            </a:pPr>
            <a:r>
              <a:rPr lang="en-US" sz="1600" dirty="0"/>
              <a:t>Calculate the liner feet of sidewalk constructed. </a:t>
            </a:r>
          </a:p>
          <a:p>
            <a:pPr marL="228600" indent="-228600">
              <a:buFont typeface="+mj-lt"/>
              <a:buAutoNum type="arabicPeriod"/>
            </a:pPr>
            <a:r>
              <a:rPr lang="en-US" sz="1600" dirty="0"/>
              <a:t>Determine the number of parking spots provided for Broad Street in the downtown area. </a:t>
            </a:r>
          </a:p>
          <a:p>
            <a:pPr marL="228600" indent="-228600">
              <a:buFont typeface="+mj-lt"/>
              <a:buAutoNum type="arabicPeriod"/>
            </a:pPr>
            <a:r>
              <a:rPr lang="en-US" sz="1600" dirty="0"/>
              <a:t>Tracking the open and </a:t>
            </a:r>
            <a:r>
              <a:rPr lang="en-US" sz="1600"/>
              <a:t>closed businesses </a:t>
            </a:r>
            <a:r>
              <a:rPr lang="en-US" sz="1600" dirty="0"/>
              <a:t>in Downtown Titusville.  </a:t>
            </a:r>
          </a:p>
          <a:p>
            <a:pPr marL="228600" indent="-228600">
              <a:buFont typeface="+mj-lt"/>
              <a:buAutoNum type="arabicPeriod"/>
            </a:pPr>
            <a:endParaRPr lang="en-US" sz="1800" dirty="0"/>
          </a:p>
        </p:txBody>
      </p:sp>
      <p:sp>
        <p:nvSpPr>
          <p:cNvPr id="8" name="Content Placeholder 7">
            <a:extLst>
              <a:ext uri="{FF2B5EF4-FFF2-40B4-BE49-F238E27FC236}">
                <a16:creationId xmlns:a16="http://schemas.microsoft.com/office/drawing/2014/main" id="{C542F96E-16FE-4D96-BAD1-DE8F0551CE5F}"/>
              </a:ext>
            </a:extLst>
          </p:cNvPr>
          <p:cNvSpPr>
            <a:spLocks noGrp="1"/>
          </p:cNvSpPr>
          <p:nvPr>
            <p:ph sz="half" idx="2"/>
          </p:nvPr>
        </p:nvSpPr>
        <p:spPr>
          <a:xfrm>
            <a:off x="299899" y="922063"/>
            <a:ext cx="4572000" cy="1093665"/>
          </a:xfrm>
          <a:ln>
            <a:solidFill>
              <a:schemeClr val="accent1"/>
            </a:solidFill>
          </a:ln>
        </p:spPr>
        <p:txBody>
          <a:bodyPr>
            <a:normAutofit/>
          </a:bodyPr>
          <a:lstStyle/>
          <a:p>
            <a:pPr marL="0" indent="0">
              <a:buNone/>
            </a:pPr>
            <a:r>
              <a:rPr lang="en-US" sz="1800" dirty="0"/>
              <a:t>By Dec 1, 2025, and annually thereafter, the City of Titusville CRA will post a report on the website as required by FS 189.0694. </a:t>
            </a:r>
          </a:p>
        </p:txBody>
      </p:sp>
      <p:sp>
        <p:nvSpPr>
          <p:cNvPr id="12" name="Content Placeholder 7">
            <a:extLst>
              <a:ext uri="{FF2B5EF4-FFF2-40B4-BE49-F238E27FC236}">
                <a16:creationId xmlns:a16="http://schemas.microsoft.com/office/drawing/2014/main" id="{E3BC7F82-7763-46AC-B11F-FAFD30275F27}"/>
              </a:ext>
            </a:extLst>
          </p:cNvPr>
          <p:cNvSpPr txBox="1">
            <a:spLocks/>
          </p:cNvSpPr>
          <p:nvPr/>
        </p:nvSpPr>
        <p:spPr>
          <a:xfrm>
            <a:off x="304800" y="2356436"/>
            <a:ext cx="4571999" cy="1434514"/>
          </a:xfrm>
          <a:prstGeom prst="rect">
            <a:avLst/>
          </a:prstGeom>
          <a:ln>
            <a:solidFill>
              <a:schemeClr val="accent1"/>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t>To evaluate the successful achievement of the goals and objectives as outlines in this report, the City of Titusville CRA will focus on the following performance measures:</a:t>
            </a:r>
          </a:p>
        </p:txBody>
      </p:sp>
    </p:spTree>
    <p:extLst>
      <p:ext uri="{BB962C8B-B14F-4D97-AF65-F5344CB8AC3E}">
        <p14:creationId xmlns:p14="http://schemas.microsoft.com/office/powerpoint/2010/main" val="2630497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Content Placeholder 20">
            <a:extLst>
              <a:ext uri="{FF2B5EF4-FFF2-40B4-BE49-F238E27FC236}">
                <a16:creationId xmlns:a16="http://schemas.microsoft.com/office/drawing/2014/main" id="{1E4326FB-C998-4262-9A32-77E97E5CD5A3}"/>
              </a:ext>
            </a:extLst>
          </p:cNvPr>
          <p:cNvGraphicFramePr>
            <a:graphicFrameLocks noGrp="1"/>
          </p:cNvGraphicFramePr>
          <p:nvPr>
            <p:ph idx="1"/>
            <p:extLst>
              <p:ext uri="{D42A27DB-BD31-4B8C-83A1-F6EECF244321}">
                <p14:modId xmlns:p14="http://schemas.microsoft.com/office/powerpoint/2010/main" val="2904459190"/>
              </p:ext>
            </p:extLst>
          </p:nvPr>
        </p:nvGraphicFramePr>
        <p:xfrm>
          <a:off x="457200" y="514350"/>
          <a:ext cx="8229600" cy="1569720"/>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3046765428"/>
                    </a:ext>
                  </a:extLst>
                </a:gridCol>
                <a:gridCol w="1295400">
                  <a:extLst>
                    <a:ext uri="{9D8B030D-6E8A-4147-A177-3AD203B41FA5}">
                      <a16:colId xmlns:a16="http://schemas.microsoft.com/office/drawing/2014/main" val="1999457727"/>
                    </a:ext>
                  </a:extLst>
                </a:gridCol>
                <a:gridCol w="2667000">
                  <a:extLst>
                    <a:ext uri="{9D8B030D-6E8A-4147-A177-3AD203B41FA5}">
                      <a16:colId xmlns:a16="http://schemas.microsoft.com/office/drawing/2014/main" val="1847336287"/>
                    </a:ext>
                  </a:extLst>
                </a:gridCol>
                <a:gridCol w="1981200">
                  <a:extLst>
                    <a:ext uri="{9D8B030D-6E8A-4147-A177-3AD203B41FA5}">
                      <a16:colId xmlns:a16="http://schemas.microsoft.com/office/drawing/2014/main" val="2336152676"/>
                    </a:ext>
                  </a:extLst>
                </a:gridCol>
              </a:tblGrid>
              <a:tr h="370840">
                <a:tc>
                  <a:txBody>
                    <a:bodyPr/>
                    <a:lstStyle/>
                    <a:p>
                      <a:r>
                        <a:rPr lang="en-US" sz="1200" b="1" u="sng" dirty="0"/>
                        <a:t>SOURCES</a:t>
                      </a:r>
                    </a:p>
                    <a:p>
                      <a:r>
                        <a:rPr lang="en-US" sz="1200" dirty="0"/>
                        <a:t>Accounting String</a:t>
                      </a:r>
                    </a:p>
                  </a:txBody>
                  <a:tcPr anchor="b"/>
                </a:tc>
                <a:tc>
                  <a:txBody>
                    <a:bodyPr/>
                    <a:lstStyle/>
                    <a:p>
                      <a:r>
                        <a:rPr lang="en-US" sz="1200" dirty="0"/>
                        <a:t>Project Number</a:t>
                      </a:r>
                    </a:p>
                  </a:txBody>
                  <a:tcPr anchor="b"/>
                </a:tc>
                <a:tc>
                  <a:txBody>
                    <a:bodyPr/>
                    <a:lstStyle/>
                    <a:p>
                      <a:r>
                        <a:rPr lang="en-US" sz="1200" dirty="0"/>
                        <a:t>Revenue Number</a:t>
                      </a:r>
                    </a:p>
                  </a:txBody>
                  <a:tcPr anchor="b"/>
                </a:tc>
                <a:tc>
                  <a:txBody>
                    <a:bodyPr/>
                    <a:lstStyle/>
                    <a:p>
                      <a:r>
                        <a:rPr lang="en-US" sz="1200" dirty="0"/>
                        <a:t>New Project Allocations FY25</a:t>
                      </a:r>
                    </a:p>
                  </a:txBody>
                  <a:tcPr anchor="b"/>
                </a:tc>
                <a:extLst>
                  <a:ext uri="{0D108BD9-81ED-4DB2-BD59-A6C34878D82A}">
                    <a16:rowId xmlns:a16="http://schemas.microsoft.com/office/drawing/2014/main" val="3458054009"/>
                  </a:ext>
                </a:extLst>
              </a:tr>
              <a:tr h="370840">
                <a:tc>
                  <a:txBody>
                    <a:bodyPr/>
                    <a:lstStyle/>
                    <a:p>
                      <a:r>
                        <a:rPr lang="en-US" sz="1200" dirty="0"/>
                        <a:t>104-0000-311.50-01</a:t>
                      </a:r>
                    </a:p>
                  </a:txBody>
                  <a:tcPr/>
                </a:tc>
                <a:tc>
                  <a:txBody>
                    <a:bodyPr/>
                    <a:lstStyle/>
                    <a:p>
                      <a:r>
                        <a:rPr lang="en-US" sz="1200" dirty="0"/>
                        <a:t>All Projects</a:t>
                      </a:r>
                    </a:p>
                  </a:txBody>
                  <a:tcPr/>
                </a:tc>
                <a:tc>
                  <a:txBody>
                    <a:bodyPr/>
                    <a:lstStyle/>
                    <a:p>
                      <a:r>
                        <a:rPr lang="en-US" sz="1200" dirty="0"/>
                        <a:t>Tax Increment/Brevard</a:t>
                      </a:r>
                    </a:p>
                  </a:txBody>
                  <a:tcPr/>
                </a:tc>
                <a:tc>
                  <a:txBody>
                    <a:bodyPr/>
                    <a:lstStyle/>
                    <a:p>
                      <a:r>
                        <a:rPr lang="en-US" sz="1200" dirty="0"/>
                        <a:t>$330,781</a:t>
                      </a:r>
                    </a:p>
                  </a:txBody>
                  <a:tcPr/>
                </a:tc>
                <a:extLst>
                  <a:ext uri="{0D108BD9-81ED-4DB2-BD59-A6C34878D82A}">
                    <a16:rowId xmlns:a16="http://schemas.microsoft.com/office/drawing/2014/main" val="3935313820"/>
                  </a:ext>
                </a:extLst>
              </a:tr>
              <a:tr h="370840">
                <a:tc>
                  <a:txBody>
                    <a:bodyPr/>
                    <a:lstStyle/>
                    <a:p>
                      <a:r>
                        <a:rPr lang="en-US" sz="1200" dirty="0"/>
                        <a:t>104-0000-311.50-03</a:t>
                      </a:r>
                    </a:p>
                  </a:txBody>
                  <a:tcPr/>
                </a:tc>
                <a:tc>
                  <a:txBody>
                    <a:bodyPr/>
                    <a:lstStyle/>
                    <a:p>
                      <a:r>
                        <a:rPr lang="en-US" sz="1200" dirty="0"/>
                        <a:t>All Projects</a:t>
                      </a:r>
                    </a:p>
                  </a:txBody>
                  <a:tcPr/>
                </a:tc>
                <a:tc>
                  <a:txBody>
                    <a:bodyPr/>
                    <a:lstStyle/>
                    <a:p>
                      <a:r>
                        <a:rPr lang="en-US" sz="1200" dirty="0"/>
                        <a:t>Tax Increment/Titusville</a:t>
                      </a:r>
                    </a:p>
                  </a:txBody>
                  <a:tcPr/>
                </a:tc>
                <a:tc>
                  <a:txBody>
                    <a:bodyPr/>
                    <a:lstStyle/>
                    <a:p>
                      <a:r>
                        <a:rPr lang="en-US" sz="1200" dirty="0"/>
                        <a:t>$186,346</a:t>
                      </a:r>
                    </a:p>
                  </a:txBody>
                  <a:tcPr/>
                </a:tc>
                <a:extLst>
                  <a:ext uri="{0D108BD9-81ED-4DB2-BD59-A6C34878D82A}">
                    <a16:rowId xmlns:a16="http://schemas.microsoft.com/office/drawing/2014/main" val="1482219375"/>
                  </a:ext>
                </a:extLst>
              </a:tr>
              <a:tr h="370840">
                <a:tc>
                  <a:txBody>
                    <a:bodyPr/>
                    <a:lstStyle/>
                    <a:p>
                      <a:endParaRPr lang="en-US" sz="1200" dirty="0"/>
                    </a:p>
                  </a:txBody>
                  <a:tcPr/>
                </a:tc>
                <a:tc>
                  <a:txBody>
                    <a:bodyPr/>
                    <a:lstStyle/>
                    <a:p>
                      <a:endParaRPr lang="en-US" sz="1200"/>
                    </a:p>
                  </a:txBody>
                  <a:tcPr/>
                </a:tc>
                <a:tc>
                  <a:txBody>
                    <a:bodyPr/>
                    <a:lstStyle/>
                    <a:p>
                      <a:r>
                        <a:rPr lang="en-US" sz="1200" dirty="0"/>
                        <a:t>TOTAL SOURCES</a:t>
                      </a:r>
                    </a:p>
                  </a:txBody>
                  <a:tcPr/>
                </a:tc>
                <a:tc>
                  <a:txBody>
                    <a:bodyPr/>
                    <a:lstStyle/>
                    <a:p>
                      <a:r>
                        <a:rPr lang="en-US" sz="1200" dirty="0"/>
                        <a:t>$517,127</a:t>
                      </a:r>
                    </a:p>
                  </a:txBody>
                  <a:tcPr/>
                </a:tc>
                <a:extLst>
                  <a:ext uri="{0D108BD9-81ED-4DB2-BD59-A6C34878D82A}">
                    <a16:rowId xmlns:a16="http://schemas.microsoft.com/office/drawing/2014/main" val="554447137"/>
                  </a:ext>
                </a:extLst>
              </a:tr>
            </a:tbl>
          </a:graphicData>
        </a:graphic>
      </p:graphicFrame>
      <p:graphicFrame>
        <p:nvGraphicFramePr>
          <p:cNvPr id="22" name="Content Placeholder 20">
            <a:extLst>
              <a:ext uri="{FF2B5EF4-FFF2-40B4-BE49-F238E27FC236}">
                <a16:creationId xmlns:a16="http://schemas.microsoft.com/office/drawing/2014/main" id="{14FF9A13-7226-4E06-8C3D-4E0CF4E9E632}"/>
              </a:ext>
            </a:extLst>
          </p:cNvPr>
          <p:cNvGraphicFramePr>
            <a:graphicFrameLocks/>
          </p:cNvGraphicFramePr>
          <p:nvPr>
            <p:extLst>
              <p:ext uri="{D42A27DB-BD31-4B8C-83A1-F6EECF244321}">
                <p14:modId xmlns:p14="http://schemas.microsoft.com/office/powerpoint/2010/main" val="992322181"/>
              </p:ext>
            </p:extLst>
          </p:nvPr>
        </p:nvGraphicFramePr>
        <p:xfrm>
          <a:off x="457200" y="1962150"/>
          <a:ext cx="8229600" cy="2834640"/>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3046765428"/>
                    </a:ext>
                  </a:extLst>
                </a:gridCol>
                <a:gridCol w="609600">
                  <a:extLst>
                    <a:ext uri="{9D8B030D-6E8A-4147-A177-3AD203B41FA5}">
                      <a16:colId xmlns:a16="http://schemas.microsoft.com/office/drawing/2014/main" val="3552061750"/>
                    </a:ext>
                  </a:extLst>
                </a:gridCol>
                <a:gridCol w="1676400">
                  <a:extLst>
                    <a:ext uri="{9D8B030D-6E8A-4147-A177-3AD203B41FA5}">
                      <a16:colId xmlns:a16="http://schemas.microsoft.com/office/drawing/2014/main" val="3957436284"/>
                    </a:ext>
                  </a:extLst>
                </a:gridCol>
                <a:gridCol w="838200">
                  <a:extLst>
                    <a:ext uri="{9D8B030D-6E8A-4147-A177-3AD203B41FA5}">
                      <a16:colId xmlns:a16="http://schemas.microsoft.com/office/drawing/2014/main" val="1999457727"/>
                    </a:ext>
                  </a:extLst>
                </a:gridCol>
                <a:gridCol w="1752600">
                  <a:extLst>
                    <a:ext uri="{9D8B030D-6E8A-4147-A177-3AD203B41FA5}">
                      <a16:colId xmlns:a16="http://schemas.microsoft.com/office/drawing/2014/main" val="1847336287"/>
                    </a:ext>
                  </a:extLst>
                </a:gridCol>
                <a:gridCol w="1676400">
                  <a:extLst>
                    <a:ext uri="{9D8B030D-6E8A-4147-A177-3AD203B41FA5}">
                      <a16:colId xmlns:a16="http://schemas.microsoft.com/office/drawing/2014/main" val="2336152676"/>
                    </a:ext>
                  </a:extLst>
                </a:gridCol>
              </a:tblGrid>
              <a:tr h="2946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a:t>USES</a:t>
                      </a:r>
                    </a:p>
                    <a:p>
                      <a:r>
                        <a:rPr lang="en-US" sz="1200" dirty="0"/>
                        <a:t>Goals</a:t>
                      </a:r>
                    </a:p>
                  </a:txBody>
                  <a:tcPr anchor="b"/>
                </a:tc>
                <a:tc>
                  <a:txBody>
                    <a:bodyPr/>
                    <a:lstStyle/>
                    <a:p>
                      <a:r>
                        <a:rPr lang="en-US" sz="1200" dirty="0"/>
                        <a:t>CRA Page</a:t>
                      </a:r>
                    </a:p>
                  </a:txBody>
                  <a:tcPr anchor="b"/>
                </a:tc>
                <a:tc>
                  <a:txBody>
                    <a:bodyPr/>
                    <a:lstStyle/>
                    <a:p>
                      <a:r>
                        <a:rPr lang="en-US" sz="1200" dirty="0"/>
                        <a:t>Accounting String</a:t>
                      </a:r>
                    </a:p>
                  </a:txBody>
                  <a:tcPr anchor="b"/>
                </a:tc>
                <a:tc>
                  <a:txBody>
                    <a:bodyPr/>
                    <a:lstStyle/>
                    <a:p>
                      <a:r>
                        <a:rPr lang="en-US" sz="1200" dirty="0"/>
                        <a:t>Project Number</a:t>
                      </a:r>
                    </a:p>
                  </a:txBody>
                  <a:tcPr anchor="b"/>
                </a:tc>
                <a:tc>
                  <a:txBody>
                    <a:bodyPr/>
                    <a:lstStyle/>
                    <a:p>
                      <a:r>
                        <a:rPr lang="en-US" sz="1200" dirty="0"/>
                        <a:t>Project Name</a:t>
                      </a:r>
                    </a:p>
                  </a:txBody>
                  <a:tcPr anchor="b"/>
                </a:tc>
                <a:tc>
                  <a:txBody>
                    <a:bodyPr/>
                    <a:lstStyle/>
                    <a:p>
                      <a:r>
                        <a:rPr lang="en-US" sz="1200" dirty="0"/>
                        <a:t>New Project Allocations FY25</a:t>
                      </a:r>
                    </a:p>
                  </a:txBody>
                  <a:tcPr anchor="b"/>
                </a:tc>
                <a:extLst>
                  <a:ext uri="{0D108BD9-81ED-4DB2-BD59-A6C34878D82A}">
                    <a16:rowId xmlns:a16="http://schemas.microsoft.com/office/drawing/2014/main" val="3458054009"/>
                  </a:ext>
                </a:extLst>
              </a:tr>
              <a:tr h="370840">
                <a:tc>
                  <a:txBody>
                    <a:bodyPr/>
                    <a:lstStyle/>
                    <a:p>
                      <a:r>
                        <a:rPr lang="en-US" sz="1200" dirty="0"/>
                        <a:t>Public Spaces</a:t>
                      </a:r>
                    </a:p>
                    <a:p>
                      <a:r>
                        <a:rPr lang="en-US" sz="1200" dirty="0"/>
                        <a:t>Infrastructure</a:t>
                      </a:r>
                    </a:p>
                  </a:txBody>
                  <a:tcPr/>
                </a:tc>
                <a:tc>
                  <a:txBody>
                    <a:bodyPr/>
                    <a:lstStyle/>
                    <a:p>
                      <a:r>
                        <a:rPr lang="en-US" sz="1200" dirty="0"/>
                        <a:t>48,49</a:t>
                      </a:r>
                    </a:p>
                    <a:p>
                      <a:r>
                        <a:rPr lang="en-US" sz="1200" dirty="0"/>
                        <a:t>45</a:t>
                      </a:r>
                    </a:p>
                  </a:txBody>
                  <a:tcPr/>
                </a:tc>
                <a:tc>
                  <a:txBody>
                    <a:bodyPr/>
                    <a:lstStyle/>
                    <a:p>
                      <a:r>
                        <a:rPr lang="en-US" sz="1200" dirty="0"/>
                        <a:t>104-5555-515.65-00</a:t>
                      </a:r>
                    </a:p>
                  </a:txBody>
                  <a:tcPr/>
                </a:tc>
                <a:tc>
                  <a:txBody>
                    <a:bodyPr/>
                    <a:lstStyle/>
                    <a:p>
                      <a:r>
                        <a:rPr lang="en-US" sz="1200" dirty="0"/>
                        <a:t>CR1604</a:t>
                      </a:r>
                    </a:p>
                  </a:txBody>
                  <a:tcPr/>
                </a:tc>
                <a:tc>
                  <a:txBody>
                    <a:bodyPr/>
                    <a:lstStyle/>
                    <a:p>
                      <a:r>
                        <a:rPr lang="en-US" sz="1200" dirty="0"/>
                        <a:t>Trail Town Amenities</a:t>
                      </a:r>
                    </a:p>
                  </a:txBody>
                  <a:tcPr/>
                </a:tc>
                <a:tc>
                  <a:txBody>
                    <a:bodyPr/>
                    <a:lstStyle/>
                    <a:p>
                      <a:r>
                        <a:rPr lang="en-US" sz="1200" dirty="0"/>
                        <a:t>$110,000</a:t>
                      </a:r>
                    </a:p>
                  </a:txBody>
                  <a:tcPr/>
                </a:tc>
                <a:extLst>
                  <a:ext uri="{0D108BD9-81ED-4DB2-BD59-A6C34878D82A}">
                    <a16:rowId xmlns:a16="http://schemas.microsoft.com/office/drawing/2014/main" val="3935313820"/>
                  </a:ext>
                </a:extLst>
              </a:tr>
              <a:tr h="370840">
                <a:tc>
                  <a:txBody>
                    <a:bodyPr/>
                    <a:lstStyle/>
                    <a:p>
                      <a:r>
                        <a:rPr lang="en-US" sz="1200" dirty="0"/>
                        <a:t>Economic Dev</a:t>
                      </a:r>
                    </a:p>
                    <a:p>
                      <a:r>
                        <a:rPr lang="en-US" sz="1200" dirty="0"/>
                        <a:t>CRA Administration</a:t>
                      </a:r>
                    </a:p>
                  </a:txBody>
                  <a:tcPr/>
                </a:tc>
                <a:tc>
                  <a:txBody>
                    <a:bodyPr/>
                    <a:lstStyle/>
                    <a:p>
                      <a:r>
                        <a:rPr lang="en-US" sz="1200" dirty="0"/>
                        <a:t>45</a:t>
                      </a:r>
                    </a:p>
                    <a:p>
                      <a:r>
                        <a:rPr lang="en-US" sz="1200" dirty="0"/>
                        <a:t>37</a:t>
                      </a:r>
                    </a:p>
                  </a:txBody>
                  <a:tcPr/>
                </a:tc>
                <a:tc>
                  <a:txBody>
                    <a:bodyPr/>
                    <a:lstStyle/>
                    <a:p>
                      <a:r>
                        <a:rPr lang="en-US" sz="1200" dirty="0"/>
                        <a:t>104-5555-515.65-00</a:t>
                      </a:r>
                    </a:p>
                  </a:txBody>
                  <a:tcPr/>
                </a:tc>
                <a:tc>
                  <a:txBody>
                    <a:bodyPr/>
                    <a:lstStyle/>
                    <a:p>
                      <a:r>
                        <a:rPr lang="en-US" sz="1200" dirty="0"/>
                        <a:t>CR1703</a:t>
                      </a:r>
                    </a:p>
                  </a:txBody>
                  <a:tcPr/>
                </a:tc>
                <a:tc>
                  <a:txBody>
                    <a:bodyPr/>
                    <a:lstStyle/>
                    <a:p>
                      <a:r>
                        <a:rPr lang="en-US" sz="1200" dirty="0"/>
                        <a:t>Building Grant Program</a:t>
                      </a:r>
                    </a:p>
                  </a:txBody>
                  <a:tcPr/>
                </a:tc>
                <a:tc>
                  <a:txBody>
                    <a:bodyPr/>
                    <a:lstStyle/>
                    <a:p>
                      <a:r>
                        <a:rPr lang="en-US" sz="1200" dirty="0"/>
                        <a:t>$100,000</a:t>
                      </a:r>
                    </a:p>
                  </a:txBody>
                  <a:tcPr/>
                </a:tc>
                <a:extLst>
                  <a:ext uri="{0D108BD9-81ED-4DB2-BD59-A6C34878D82A}">
                    <a16:rowId xmlns:a16="http://schemas.microsoft.com/office/drawing/2014/main" val="1482219375"/>
                  </a:ext>
                </a:extLst>
              </a:tr>
              <a:tr h="0">
                <a:tc>
                  <a:txBody>
                    <a:bodyPr/>
                    <a:lstStyle/>
                    <a:p>
                      <a:r>
                        <a:rPr lang="en-US" sz="1200" dirty="0"/>
                        <a:t>Infrastructure</a:t>
                      </a:r>
                    </a:p>
                    <a:p>
                      <a:r>
                        <a:rPr lang="en-US" sz="1200" dirty="0"/>
                        <a:t>Economic Dev</a:t>
                      </a:r>
                    </a:p>
                  </a:txBody>
                  <a:tcPr/>
                </a:tc>
                <a:tc>
                  <a:txBody>
                    <a:bodyPr/>
                    <a:lstStyle/>
                    <a:p>
                      <a:r>
                        <a:rPr lang="en-US" sz="1200" dirty="0"/>
                        <a:t>51</a:t>
                      </a:r>
                    </a:p>
                    <a:p>
                      <a:r>
                        <a:rPr lang="en-US" sz="1200" dirty="0"/>
                        <a:t>46</a:t>
                      </a:r>
                    </a:p>
                  </a:txBody>
                  <a:tcPr/>
                </a:tc>
                <a:tc>
                  <a:txBody>
                    <a:bodyPr/>
                    <a:lstStyle/>
                    <a:p>
                      <a:r>
                        <a:rPr lang="en-US" sz="1200" dirty="0"/>
                        <a:t>104-5555-515.65-00</a:t>
                      </a:r>
                    </a:p>
                  </a:txBody>
                  <a:tcPr/>
                </a:tc>
                <a:tc>
                  <a:txBody>
                    <a:bodyPr/>
                    <a:lstStyle/>
                    <a:p>
                      <a:r>
                        <a:rPr lang="en-US" sz="1200" dirty="0"/>
                        <a:t>CR2101</a:t>
                      </a:r>
                    </a:p>
                  </a:txBody>
                  <a:tcPr/>
                </a:tc>
                <a:tc>
                  <a:txBody>
                    <a:bodyPr/>
                    <a:lstStyle/>
                    <a:p>
                      <a:r>
                        <a:rPr lang="en-US" sz="1200" dirty="0"/>
                        <a:t>Utilities Infrastructure</a:t>
                      </a:r>
                    </a:p>
                  </a:txBody>
                  <a:tcPr/>
                </a:tc>
                <a:tc>
                  <a:txBody>
                    <a:bodyPr/>
                    <a:lstStyle/>
                    <a:p>
                      <a:r>
                        <a:rPr lang="en-US" sz="1200" dirty="0"/>
                        <a:t>$20,000</a:t>
                      </a:r>
                    </a:p>
                  </a:txBody>
                  <a:tcPr/>
                </a:tc>
                <a:extLst>
                  <a:ext uri="{0D108BD9-81ED-4DB2-BD59-A6C34878D82A}">
                    <a16:rowId xmlns:a16="http://schemas.microsoft.com/office/drawing/2014/main" val="554447137"/>
                  </a:ext>
                </a:extLst>
              </a:tr>
              <a:tr h="180340">
                <a:tc>
                  <a:txBody>
                    <a:bodyPr/>
                    <a:lstStyle/>
                    <a:p>
                      <a:r>
                        <a:rPr lang="en-US" sz="1200" dirty="0"/>
                        <a:t>Infrastructure</a:t>
                      </a:r>
                    </a:p>
                    <a:p>
                      <a:r>
                        <a:rPr lang="en-US" sz="1200" dirty="0"/>
                        <a:t>Public Health Safety</a:t>
                      </a:r>
                    </a:p>
                  </a:txBody>
                  <a:tcPr/>
                </a:tc>
                <a:tc>
                  <a:txBody>
                    <a:bodyPr/>
                    <a:lstStyle/>
                    <a:p>
                      <a:r>
                        <a:rPr lang="en-US" sz="1200" dirty="0"/>
                        <a:t>51</a:t>
                      </a:r>
                    </a:p>
                    <a:p>
                      <a:r>
                        <a:rPr lang="en-US" sz="1200" dirty="0"/>
                        <a:t>55</a:t>
                      </a:r>
                    </a:p>
                  </a:txBody>
                  <a:tcPr/>
                </a:tc>
                <a:tc>
                  <a:txBody>
                    <a:bodyPr/>
                    <a:lstStyle/>
                    <a:p>
                      <a:r>
                        <a:rPr lang="en-US" sz="1200" dirty="0"/>
                        <a:t>104-5555-515.65-00</a:t>
                      </a:r>
                    </a:p>
                  </a:txBody>
                  <a:tcPr/>
                </a:tc>
                <a:tc>
                  <a:txBody>
                    <a:bodyPr/>
                    <a:lstStyle/>
                    <a:p>
                      <a:r>
                        <a:rPr lang="en-US" sz="1200" dirty="0"/>
                        <a:t>CR2401</a:t>
                      </a:r>
                    </a:p>
                  </a:txBody>
                  <a:tcPr/>
                </a:tc>
                <a:tc>
                  <a:txBody>
                    <a:bodyPr/>
                    <a:lstStyle/>
                    <a:p>
                      <a:r>
                        <a:rPr lang="en-US" sz="1200" dirty="0"/>
                        <a:t>New Sidewalks</a:t>
                      </a:r>
                    </a:p>
                  </a:txBody>
                  <a:tcPr/>
                </a:tc>
                <a:tc>
                  <a:txBody>
                    <a:bodyPr/>
                    <a:lstStyle/>
                    <a:p>
                      <a:r>
                        <a:rPr lang="en-US" sz="1200" dirty="0"/>
                        <a:t>$137,127</a:t>
                      </a:r>
                    </a:p>
                  </a:txBody>
                  <a:tcPr/>
                </a:tc>
                <a:extLst>
                  <a:ext uri="{0D108BD9-81ED-4DB2-BD59-A6C34878D82A}">
                    <a16:rowId xmlns:a16="http://schemas.microsoft.com/office/drawing/2014/main" val="4071797257"/>
                  </a:ext>
                </a:extLst>
              </a:tr>
              <a:tr h="182880">
                <a:tc>
                  <a:txBody>
                    <a:bodyPr/>
                    <a:lstStyle/>
                    <a:p>
                      <a:r>
                        <a:rPr lang="en-US" sz="1200" dirty="0"/>
                        <a:t>Infrastructure</a:t>
                      </a:r>
                    </a:p>
                  </a:txBody>
                  <a:tcPr/>
                </a:tc>
                <a:tc>
                  <a:txBody>
                    <a:bodyPr/>
                    <a:lstStyle/>
                    <a:p>
                      <a:r>
                        <a:rPr lang="en-US" sz="1200" dirty="0"/>
                        <a:t>51,52</a:t>
                      </a:r>
                    </a:p>
                  </a:txBody>
                  <a:tcPr/>
                </a:tc>
                <a:tc>
                  <a:txBody>
                    <a:bodyPr/>
                    <a:lstStyle/>
                    <a:p>
                      <a:r>
                        <a:rPr lang="en-US" sz="1200" dirty="0"/>
                        <a:t>104-5555-515.65-00</a:t>
                      </a:r>
                    </a:p>
                  </a:txBody>
                  <a:tcPr/>
                </a:tc>
                <a:tc>
                  <a:txBody>
                    <a:bodyPr/>
                    <a:lstStyle/>
                    <a:p>
                      <a:r>
                        <a:rPr lang="en-US" sz="1200" dirty="0"/>
                        <a:t>CR2501</a:t>
                      </a:r>
                    </a:p>
                  </a:txBody>
                  <a:tcPr/>
                </a:tc>
                <a:tc>
                  <a:txBody>
                    <a:bodyPr/>
                    <a:lstStyle/>
                    <a:p>
                      <a:r>
                        <a:rPr lang="en-US" sz="1200" dirty="0"/>
                        <a:t>Broad Street Parking</a:t>
                      </a:r>
                    </a:p>
                  </a:txBody>
                  <a:tcPr/>
                </a:tc>
                <a:tc>
                  <a:txBody>
                    <a:bodyPr/>
                    <a:lstStyle/>
                    <a:p>
                      <a:r>
                        <a:rPr lang="en-US" sz="1200" dirty="0"/>
                        <a:t>$150,000</a:t>
                      </a:r>
                    </a:p>
                  </a:txBody>
                  <a:tcPr/>
                </a:tc>
                <a:extLst>
                  <a:ext uri="{0D108BD9-81ED-4DB2-BD59-A6C34878D82A}">
                    <a16:rowId xmlns:a16="http://schemas.microsoft.com/office/drawing/2014/main" val="2424132608"/>
                  </a:ext>
                </a:extLst>
              </a:tr>
              <a:tr h="182880">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TOTAL SOURCES</a:t>
                      </a:r>
                    </a:p>
                  </a:txBody>
                  <a:tcPr/>
                </a:tc>
                <a:tc>
                  <a:txBody>
                    <a:bodyPr/>
                    <a:lstStyle/>
                    <a:p>
                      <a:r>
                        <a:rPr lang="en-US" sz="1200" dirty="0"/>
                        <a:t>$517,127</a:t>
                      </a:r>
                    </a:p>
                  </a:txBody>
                  <a:tcPr/>
                </a:tc>
                <a:extLst>
                  <a:ext uri="{0D108BD9-81ED-4DB2-BD59-A6C34878D82A}">
                    <a16:rowId xmlns:a16="http://schemas.microsoft.com/office/drawing/2014/main" val="2906776177"/>
                  </a:ext>
                </a:extLst>
              </a:tr>
            </a:tbl>
          </a:graphicData>
        </a:graphic>
      </p:graphicFrame>
      <p:sp>
        <p:nvSpPr>
          <p:cNvPr id="4" name="Rectangle 3"/>
          <p:cNvSpPr>
            <a:spLocks/>
          </p:cNvSpPr>
          <p:nvPr/>
        </p:nvSpPr>
        <p:spPr>
          <a:xfrm>
            <a:off x="2743200" y="4743449"/>
            <a:ext cx="6400800" cy="400053"/>
          </a:xfrm>
          <a:prstGeom prst="rect">
            <a:avLst/>
          </a:prstGeom>
          <a:solidFill>
            <a:srgbClr val="2A27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943600" y="4796537"/>
            <a:ext cx="2438390" cy="311245"/>
          </a:xfrm>
          <a:prstGeom prst="rect">
            <a:avLst/>
          </a:prstGeom>
        </p:spPr>
      </p:pic>
      <p:sp>
        <p:nvSpPr>
          <p:cNvPr id="7" name="Rectangle 6"/>
          <p:cNvSpPr>
            <a:spLocks/>
          </p:cNvSpPr>
          <p:nvPr/>
        </p:nvSpPr>
        <p:spPr>
          <a:xfrm>
            <a:off x="0" y="4743449"/>
            <a:ext cx="2667000" cy="400053"/>
          </a:xfrm>
          <a:prstGeom prst="rect">
            <a:avLst/>
          </a:prstGeom>
          <a:solidFill>
            <a:srgbClr val="76AA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303528" y="4552626"/>
            <a:ext cx="534672" cy="533534"/>
          </a:xfrm>
          <a:prstGeom prst="rect">
            <a:avLst/>
          </a:prstGeom>
        </p:spPr>
      </p:pic>
      <p:sp>
        <p:nvSpPr>
          <p:cNvPr id="17" name="Title 16">
            <a:extLst>
              <a:ext uri="{FF2B5EF4-FFF2-40B4-BE49-F238E27FC236}">
                <a16:creationId xmlns:a16="http://schemas.microsoft.com/office/drawing/2014/main" id="{8CA492EC-68A7-4009-A65D-0877BB66218A}"/>
              </a:ext>
            </a:extLst>
          </p:cNvPr>
          <p:cNvSpPr>
            <a:spLocks noGrp="1"/>
          </p:cNvSpPr>
          <p:nvPr>
            <p:ph type="title"/>
          </p:nvPr>
        </p:nvSpPr>
        <p:spPr>
          <a:xfrm>
            <a:off x="457200" y="57150"/>
            <a:ext cx="8229600" cy="536972"/>
          </a:xfrm>
        </p:spPr>
        <p:txBody>
          <a:bodyPr>
            <a:normAutofit/>
          </a:bodyPr>
          <a:lstStyle/>
          <a:p>
            <a:r>
              <a:rPr lang="en-US" sz="2000" b="1" dirty="0"/>
              <a:t>CRA Projects FY25 Original Budget</a:t>
            </a:r>
          </a:p>
        </p:txBody>
      </p:sp>
    </p:spTree>
    <p:extLst>
      <p:ext uri="{BB962C8B-B14F-4D97-AF65-F5344CB8AC3E}">
        <p14:creationId xmlns:p14="http://schemas.microsoft.com/office/powerpoint/2010/main" val="10321420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29571</TotalTime>
  <Words>930</Words>
  <Application>Microsoft Office PowerPoint</Application>
  <PresentationFormat>On-screen Show (16:9)</PresentationFormat>
  <Paragraphs>132</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Florida Statute 189.0694</vt:lpstr>
      <vt:lpstr>PERFORMANCE STANDARDS AND MEASUREMENTS</vt:lpstr>
      <vt:lpstr>CRA Projects FY25 Original Budget</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Temp;Trevor.Traphagen@Titusville.com</dc:creator>
  <cp:lastModifiedBy>Williams, Sue</cp:lastModifiedBy>
  <cp:revision>429</cp:revision>
  <cp:lastPrinted>2024-11-04T14:16:25Z</cp:lastPrinted>
  <dcterms:created xsi:type="dcterms:W3CDTF">2016-09-02T16:35:53Z</dcterms:created>
  <dcterms:modified xsi:type="dcterms:W3CDTF">2024-11-15T13:59:17Z</dcterms:modified>
</cp:coreProperties>
</file>